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87"/>
  </p:notesMasterIdLst>
  <p:handoutMasterIdLst>
    <p:handoutMasterId r:id="rId88"/>
  </p:handoutMasterIdLst>
  <p:sldIdLst>
    <p:sldId id="259" r:id="rId3"/>
    <p:sldId id="1294" r:id="rId4"/>
    <p:sldId id="1301" r:id="rId5"/>
    <p:sldId id="1302" r:id="rId6"/>
    <p:sldId id="1300" r:id="rId7"/>
    <p:sldId id="1293" r:id="rId8"/>
    <p:sldId id="1303" r:id="rId9"/>
    <p:sldId id="1299" r:id="rId10"/>
    <p:sldId id="1292" r:id="rId11"/>
    <p:sldId id="1304" r:id="rId12"/>
    <p:sldId id="1305" r:id="rId13"/>
    <p:sldId id="1306" r:id="rId14"/>
    <p:sldId id="1307" r:id="rId15"/>
    <p:sldId id="1308" r:id="rId16"/>
    <p:sldId id="1309" r:id="rId17"/>
    <p:sldId id="1310" r:id="rId18"/>
    <p:sldId id="1311" r:id="rId19"/>
    <p:sldId id="1312" r:id="rId20"/>
    <p:sldId id="1313" r:id="rId21"/>
    <p:sldId id="1314" r:id="rId22"/>
    <p:sldId id="1315" r:id="rId23"/>
    <p:sldId id="1316" r:id="rId24"/>
    <p:sldId id="1317" r:id="rId25"/>
    <p:sldId id="1319" r:id="rId26"/>
    <p:sldId id="1318" r:id="rId27"/>
    <p:sldId id="1291" r:id="rId28"/>
    <p:sldId id="1320" r:id="rId29"/>
    <p:sldId id="1321" r:id="rId30"/>
    <p:sldId id="1322" r:id="rId31"/>
    <p:sldId id="1323" r:id="rId32"/>
    <p:sldId id="1324" r:id="rId33"/>
    <p:sldId id="1325" r:id="rId34"/>
    <p:sldId id="1326" r:id="rId35"/>
    <p:sldId id="1327" r:id="rId36"/>
    <p:sldId id="1328" r:id="rId37"/>
    <p:sldId id="1329" r:id="rId38"/>
    <p:sldId id="1330" r:id="rId39"/>
    <p:sldId id="1331" r:id="rId40"/>
    <p:sldId id="1332" r:id="rId41"/>
    <p:sldId id="1334" r:id="rId42"/>
    <p:sldId id="1333" r:id="rId43"/>
    <p:sldId id="1335" r:id="rId44"/>
    <p:sldId id="1336" r:id="rId45"/>
    <p:sldId id="1337" r:id="rId46"/>
    <p:sldId id="1338" r:id="rId47"/>
    <p:sldId id="1339" r:id="rId48"/>
    <p:sldId id="1340" r:id="rId49"/>
    <p:sldId id="1341" r:id="rId50"/>
    <p:sldId id="1342" r:id="rId51"/>
    <p:sldId id="1343" r:id="rId52"/>
    <p:sldId id="1290" r:id="rId53"/>
    <p:sldId id="1344" r:id="rId54"/>
    <p:sldId id="1345" r:id="rId55"/>
    <p:sldId id="1346" r:id="rId56"/>
    <p:sldId id="1295" r:id="rId57"/>
    <p:sldId id="1347" r:id="rId58"/>
    <p:sldId id="1348" r:id="rId59"/>
    <p:sldId id="1289" r:id="rId60"/>
    <p:sldId id="1349" r:id="rId61"/>
    <p:sldId id="1350" r:id="rId62"/>
    <p:sldId id="1351" r:id="rId63"/>
    <p:sldId id="1352" r:id="rId64"/>
    <p:sldId id="1353" r:id="rId65"/>
    <p:sldId id="1354" r:id="rId66"/>
    <p:sldId id="1355" r:id="rId67"/>
    <p:sldId id="1356" r:id="rId68"/>
    <p:sldId id="1357" r:id="rId69"/>
    <p:sldId id="1358" r:id="rId70"/>
    <p:sldId id="1359" r:id="rId71"/>
    <p:sldId id="1296" r:id="rId72"/>
    <p:sldId id="1360" r:id="rId73"/>
    <p:sldId id="1361" r:id="rId74"/>
    <p:sldId id="1362" r:id="rId75"/>
    <p:sldId id="1364" r:id="rId76"/>
    <p:sldId id="1365" r:id="rId77"/>
    <p:sldId id="1366" r:id="rId78"/>
    <p:sldId id="1048" r:id="rId79"/>
    <p:sldId id="1367" r:id="rId80"/>
    <p:sldId id="1368" r:id="rId81"/>
    <p:sldId id="1369" r:id="rId82"/>
    <p:sldId id="1370" r:id="rId83"/>
    <p:sldId id="1371" r:id="rId84"/>
    <p:sldId id="1288" r:id="rId85"/>
    <p:sldId id="1228"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3098" autoAdjust="0"/>
  </p:normalViewPr>
  <p:slideViewPr>
    <p:cSldViewPr snapToGrid="0" showGuides="1">
      <p:cViewPr varScale="1">
        <p:scale>
          <a:sx n="71" d="100"/>
          <a:sy n="71" d="100"/>
        </p:scale>
        <p:origin x="1594"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2/1/2022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lesson covers</a:t>
            </a:r>
          </a:p>
          <a:p>
            <a:r>
              <a:rPr lang="en-US" dirty="0"/>
              <a:t>Implementing </a:t>
            </a:r>
            <a:r>
              <a:rPr lang="en-US" dirty="0" err="1"/>
              <a:t>GraphQL’s</a:t>
            </a:r>
            <a:r>
              <a:rPr lang="en-US" dirty="0"/>
              <a:t> mutation fields</a:t>
            </a:r>
          </a:p>
          <a:p>
            <a:r>
              <a:rPr lang="en-US" dirty="0"/>
              <a:t>Authenticating users for mutation and query operations</a:t>
            </a:r>
          </a:p>
          <a:p>
            <a:r>
              <a:rPr lang="en-US" dirty="0"/>
              <a:t>Creating custom, user-friendly error messages</a:t>
            </a:r>
          </a:p>
          <a:p>
            <a:r>
              <a:rPr lang="en-US" dirty="0"/>
              <a:t>Using powerful database features to optimize mutations</a:t>
            </a:r>
          </a:p>
          <a:p>
            <a:r>
              <a:rPr lang="en-US" dirty="0"/>
              <a:t>We implemented most of the query tree for the </a:t>
            </a:r>
            <a:r>
              <a:rPr lang="en-US" dirty="0" err="1"/>
              <a:t>AZdev</a:t>
            </a:r>
            <a:r>
              <a:rPr lang="en-US" dirty="0"/>
              <a:t> </a:t>
            </a:r>
            <a:r>
              <a:rPr lang="en-US" dirty="0" err="1"/>
              <a:t>GraphQL</a:t>
            </a:r>
            <a:r>
              <a:rPr lang="en-US" dirty="0"/>
              <a:t> API in lesson 7. It’s now time to implement the mutation operations we planned, starting with the </a:t>
            </a:r>
            <a:r>
              <a:rPr lang="en-US" dirty="0" err="1"/>
              <a:t>userCreate</a:t>
            </a:r>
            <a:r>
              <a:rPr lang="en-US" dirty="0"/>
              <a:t> mutation to enable </a:t>
            </a:r>
            <a:r>
              <a:rPr lang="en-US" dirty="0" err="1"/>
              <a:t>AZdev</a:t>
            </a:r>
            <a:r>
              <a:rPr lang="en-US" dirty="0"/>
              <a:t> users to create an account and use other mutations (and queries) that require authenticated requests.</a:t>
            </a:r>
          </a:p>
          <a:p>
            <a:endParaRPr lang="en-US" dirty="0"/>
          </a:p>
          <a:p>
            <a:r>
              <a:rPr lang="en-US" dirty="0"/>
              <a:t>Since this is the very first mutation we’re creating, we need to do some groundwork to wire things up for all mutations. We basically need to make the schema ready to host mutations.</a:t>
            </a:r>
          </a:p>
        </p:txBody>
      </p:sp>
    </p:spTree>
    <p:extLst>
      <p:ext uri="{BB962C8B-B14F-4D97-AF65-F5344CB8AC3E}">
        <p14:creationId xmlns:p14="http://schemas.microsoft.com/office/powerpoint/2010/main" val="1958539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Now that we have the skeleton to support mutation operations, let’s tackle the first two mutations that will allow a consumer of this API to create an account (</a:t>
            </a:r>
            <a:r>
              <a:rPr lang="en-US" b="0" i="0" dirty="0" err="1">
                <a:solidFill>
                  <a:srgbClr val="222222"/>
                </a:solidFill>
                <a:effectLst/>
                <a:latin typeface="inherit"/>
              </a:rPr>
              <a:t>userCreate</a:t>
            </a:r>
            <a:r>
              <a:rPr lang="en-US" b="0" i="0" dirty="0">
                <a:solidFill>
                  <a:srgbClr val="222222"/>
                </a:solidFill>
                <a:effectLst/>
                <a:latin typeface="inherit"/>
              </a:rPr>
              <a:t>) and then obtain an authentication token to use other mutations (</a:t>
            </a:r>
            <a:r>
              <a:rPr lang="en-US" b="0" i="0" dirty="0" err="1">
                <a:solidFill>
                  <a:srgbClr val="222222"/>
                </a:solidFill>
                <a:effectLst/>
                <a:latin typeface="inherit"/>
              </a:rPr>
              <a:t>userLogin</a:t>
            </a:r>
            <a:r>
              <a:rPr lang="en-US" b="0" i="0" dirty="0">
                <a:solidFill>
                  <a:srgbClr val="222222"/>
                </a:solidFill>
                <a:effectLst/>
                <a:latin typeface="inherit"/>
              </a:rPr>
              <a:t>).</a:t>
            </a:r>
          </a:p>
          <a:p>
            <a:pPr algn="l"/>
            <a:r>
              <a:rPr lang="en-US" b="0" i="0" dirty="0">
                <a:solidFill>
                  <a:srgbClr val="222222"/>
                </a:solidFill>
                <a:effectLst/>
                <a:latin typeface="inherit"/>
              </a:rPr>
              <a:t>Remember that for each mutation, in addition to the main mutation field, we need to define two types: an input type and a payload type. For the first mutation, we also need to define the </a:t>
            </a:r>
            <a:r>
              <a:rPr lang="en-US" b="0" i="0" dirty="0" err="1">
                <a:solidFill>
                  <a:srgbClr val="222222"/>
                </a:solidFill>
                <a:effectLst/>
                <a:latin typeface="inherit"/>
              </a:rPr>
              <a:t>UserError</a:t>
            </a:r>
            <a:r>
              <a:rPr lang="en-US" b="0" i="0" dirty="0">
                <a:solidFill>
                  <a:srgbClr val="222222"/>
                </a:solidFill>
                <a:effectLst/>
                <a:latin typeface="inherit"/>
              </a:rPr>
              <a:t> type, which we planned to use to represent user-friendly error messages when users send the mutation bad input (for example, a short password).</a:t>
            </a:r>
          </a:p>
          <a:p>
            <a:pPr marL="158750" indent="0" algn="l">
              <a:buNone/>
            </a:pPr>
            <a:endParaRPr lang="en-US" b="1" i="0" dirty="0">
              <a:solidFill>
                <a:srgbClr val="222222"/>
              </a:solidFill>
              <a:effectLst/>
              <a:latin typeface="Lato" panose="020F0502020204030203" pitchFamily="34" charset="0"/>
            </a:endParaRPr>
          </a:p>
          <a:p>
            <a:pPr marL="158750" indent="0" algn="l">
              <a:buNone/>
            </a:pPr>
            <a:r>
              <a:rPr lang="en-US" b="1" i="0" dirty="0">
                <a:solidFill>
                  <a:srgbClr val="222222"/>
                </a:solidFill>
                <a:effectLst/>
                <a:latin typeface="Lato" panose="020F0502020204030203" pitchFamily="34" charset="0"/>
              </a:rPr>
              <a:t> The </a:t>
            </a:r>
            <a:r>
              <a:rPr lang="en-US" b="1" i="0" dirty="0" err="1">
                <a:solidFill>
                  <a:srgbClr val="222222"/>
                </a:solidFill>
                <a:effectLst/>
                <a:latin typeface="Lato" panose="020F0502020204030203" pitchFamily="34" charset="0"/>
              </a:rPr>
              <a:t>userCreate</a:t>
            </a:r>
            <a:r>
              <a:rPr lang="en-US" b="1" i="0" dirty="0">
                <a:solidFill>
                  <a:srgbClr val="222222"/>
                </a:solidFill>
                <a:effectLst/>
                <a:latin typeface="Lato" panose="020F0502020204030203" pitchFamily="34" charset="0"/>
              </a:rPr>
              <a:t> mutation</a:t>
            </a:r>
          </a:p>
          <a:p>
            <a:pPr marL="158750" indent="0" algn="l">
              <a:buNone/>
            </a:pPr>
            <a:endParaRPr lang="en-US" b="1" i="0" dirty="0">
              <a:solidFill>
                <a:srgbClr val="222222"/>
              </a:solidFill>
              <a:effectLst/>
              <a:latin typeface="Lato" panose="020F0502020204030203" pitchFamily="34" charset="0"/>
            </a:endParaRPr>
          </a:p>
          <a:p>
            <a:pPr algn="l"/>
            <a:r>
              <a:rPr lang="en-US" b="0" i="0" dirty="0">
                <a:solidFill>
                  <a:srgbClr val="222222"/>
                </a:solidFill>
                <a:effectLst/>
                <a:latin typeface="inherit"/>
              </a:rPr>
              <a:t>Here’s the part of the SDL that we need to focus on for the </a:t>
            </a:r>
            <a:r>
              <a:rPr lang="en-US" b="0" i="0" dirty="0" err="1">
                <a:solidFill>
                  <a:srgbClr val="222222"/>
                </a:solidFill>
                <a:effectLst/>
                <a:latin typeface="inherit"/>
              </a:rPr>
              <a:t>userCreate</a:t>
            </a:r>
            <a:r>
              <a:rPr lang="en-US" b="0" i="0" dirty="0">
                <a:solidFill>
                  <a:srgbClr val="222222"/>
                </a:solidFill>
                <a:effectLst/>
                <a:latin typeface="inherit"/>
              </a:rPr>
              <a:t> mutation.</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4124042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generic </a:t>
            </a:r>
            <a:r>
              <a:rPr lang="en-US" b="0" i="0" dirty="0" err="1">
                <a:solidFill>
                  <a:srgbClr val="212529"/>
                </a:solidFill>
                <a:effectLst/>
                <a:uFillTx/>
                <a:latin typeface="open sans" panose="020B0606030504020204" pitchFamily="34" charset="0"/>
              </a:rPr>
              <a:t>UserError</a:t>
            </a:r>
            <a:r>
              <a:rPr lang="en-US" b="0" i="0" dirty="0">
                <a:solidFill>
                  <a:srgbClr val="212529"/>
                </a:solidFill>
                <a:effectLst/>
                <a:uFillTx/>
                <a:latin typeface="open sans" panose="020B0606030504020204" pitchFamily="34" charset="0"/>
              </a:rPr>
              <a:t> type is a simple instance of </a:t>
            </a:r>
            <a:r>
              <a:rPr lang="en-US" b="0" i="0" dirty="0" err="1">
                <a:solidFill>
                  <a:srgbClr val="212529"/>
                </a:solidFill>
                <a:effectLst/>
                <a:uFillTx/>
                <a:latin typeface="open sans" panose="020B0606030504020204" pitchFamily="34" charset="0"/>
              </a:rPr>
              <a:t>GraphQLObjectType</a:t>
            </a:r>
            <a:r>
              <a:rPr lang="en-US" b="0" i="0" dirty="0">
                <a:solidFill>
                  <a:srgbClr val="212529"/>
                </a:solidFill>
                <a:effectLst/>
                <a:uFillTx/>
                <a:latin typeface="open sans" panose="020B0606030504020204" pitchFamily="34" charset="0"/>
              </a:rPr>
              <a:t>. Put it under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/schema/types/user-error.js.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We can now define the </a:t>
            </a:r>
            <a:r>
              <a:rPr lang="en-US" dirty="0" err="1"/>
              <a:t>UserPayload</a:t>
            </a:r>
            <a:r>
              <a:rPr lang="en-US" b="0" i="0" dirty="0">
                <a:solidFill>
                  <a:srgbClr val="222222"/>
                </a:solidFill>
                <a:effectLst/>
                <a:latin typeface="Merriweather" panose="00000500000000000000" pitchFamily="2" charset="0"/>
              </a:rPr>
              <a:t> type, which uses the </a:t>
            </a:r>
            <a:r>
              <a:rPr lang="en-US" dirty="0" err="1"/>
              <a:t>UserError</a:t>
            </a:r>
            <a:r>
              <a:rPr lang="en-US" b="0" i="0" dirty="0">
                <a:solidFill>
                  <a:srgbClr val="222222"/>
                </a:solidFill>
                <a:effectLst/>
                <a:latin typeface="Merriweather" panose="00000500000000000000" pitchFamily="2" charset="0"/>
              </a:rPr>
              <a:t> type.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65527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a:t>
            </a:r>
            <a:r>
              <a:rPr lang="en-US" dirty="0" err="1"/>
              <a:t>UserPayload</a:t>
            </a:r>
            <a:r>
              <a:rPr lang="en-US" b="0" i="0" dirty="0">
                <a:solidFill>
                  <a:srgbClr val="222222"/>
                </a:solidFill>
                <a:effectLst/>
                <a:latin typeface="Merriweather" panose="00000500000000000000" pitchFamily="2" charset="0"/>
              </a:rPr>
              <a:t> type is used in two mutations (</a:t>
            </a:r>
            <a:r>
              <a:rPr lang="en-US" dirty="0" err="1"/>
              <a:t>userCreate</a:t>
            </a:r>
            <a:r>
              <a:rPr lang="en-US" b="0" i="0" dirty="0">
                <a:solidFill>
                  <a:srgbClr val="222222"/>
                </a:solidFill>
                <a:effectLst/>
                <a:latin typeface="Merriweather" panose="00000500000000000000" pitchFamily="2" charset="0"/>
              </a:rPr>
              <a:t> and </a:t>
            </a:r>
            <a:r>
              <a:rPr lang="en-US" dirty="0" err="1"/>
              <a:t>userLogin</a:t>
            </a:r>
            <a:r>
              <a:rPr lang="en-US" b="0" i="0" dirty="0">
                <a:solidFill>
                  <a:srgbClr val="222222"/>
                </a:solidFill>
                <a:effectLst/>
                <a:latin typeface="Merriweather" panose="00000500000000000000" pitchFamily="2" charset="0"/>
              </a:rPr>
              <a:t>), so let’s put it in its own file under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/schema/types/payload-user.js.</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Now we can implement the mutation field and its </a:t>
            </a:r>
            <a:r>
              <a:rPr lang="en-US" b="0" i="0" dirty="0" err="1">
                <a:solidFill>
                  <a:srgbClr val="222222"/>
                </a:solidFill>
                <a:effectLst/>
                <a:latin typeface="inherit"/>
              </a:rPr>
              <a:t>UserInput</a:t>
            </a:r>
            <a:r>
              <a:rPr lang="en-US" b="0" i="0" dirty="0">
                <a:solidFill>
                  <a:srgbClr val="222222"/>
                </a:solidFill>
                <a:effectLst/>
                <a:latin typeface="inherit"/>
              </a:rPr>
              <a:t> type. To use this mutation, the consumer has to supply a username address and a password; they can optionally supply first and last names. Usually, you want the consumer’s input to include at least all the non-null fields in the database: in this case, username and password. We cannot create a User record without these.</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Note that I named the file payload-user.js instead of user-payload.js. I did that to have the payload types grouped together in the types directory. In a bigger project, you can organize different </a:t>
            </a:r>
            <a:r>
              <a:rPr lang="en-US" b="0" i="0" dirty="0" err="1">
                <a:solidFill>
                  <a:srgbClr val="222222"/>
                </a:solidFill>
                <a:effectLst/>
                <a:latin typeface="inherit"/>
              </a:rPr>
              <a:t>GraphQL</a:t>
            </a:r>
            <a:r>
              <a:rPr lang="en-US" b="0" i="0" dirty="0">
                <a:solidFill>
                  <a:srgbClr val="222222"/>
                </a:solidFill>
                <a:effectLst/>
                <a:latin typeface="inherit"/>
              </a:rPr>
              <a:t> types under different directories for categories or API features.</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93486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For the </a:t>
            </a:r>
            <a:r>
              <a:rPr lang="en-US" dirty="0" err="1"/>
              <a:t>UserInput</a:t>
            </a:r>
            <a:r>
              <a:rPr lang="en-US" b="0" i="0" dirty="0">
                <a:solidFill>
                  <a:srgbClr val="222222"/>
                </a:solidFill>
                <a:effectLst/>
                <a:latin typeface="Merriweather" panose="00000500000000000000" pitchFamily="2" charset="0"/>
              </a:rPr>
              <a:t> type, we need to use a </a:t>
            </a:r>
            <a:r>
              <a:rPr lang="en-US" dirty="0" err="1"/>
              <a:t>GraphQLInputObjectType</a:t>
            </a:r>
            <a:r>
              <a:rPr lang="en-US" b="0" i="0" dirty="0">
                <a:solidFill>
                  <a:srgbClr val="222222"/>
                </a:solidFill>
                <a:effectLst/>
                <a:latin typeface="Merriweather" panose="00000500000000000000" pitchFamily="2" charset="0"/>
              </a:rPr>
              <a:t> object. This is another GraphQL.js constructor object that is similar to </a:t>
            </a:r>
            <a:r>
              <a:rPr lang="en-US" dirty="0" err="1"/>
              <a:t>GraphQLObjectType</a:t>
            </a:r>
            <a:r>
              <a:rPr lang="en-US" b="0" i="0" dirty="0">
                <a:solidFill>
                  <a:srgbClr val="222222"/>
                </a:solidFill>
                <a:effectLst/>
                <a:latin typeface="Merriweather" panose="00000500000000000000" pitchFamily="2" charset="0"/>
              </a:rPr>
              <a:t>.</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446318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Now we can import both the </a:t>
            </a:r>
            <a:r>
              <a:rPr lang="en-US" dirty="0" err="1"/>
              <a:t>UserPayload</a:t>
            </a:r>
            <a:r>
              <a:rPr lang="en-US" b="0" i="0" dirty="0">
                <a:solidFill>
                  <a:srgbClr val="222222"/>
                </a:solidFill>
                <a:effectLst/>
                <a:latin typeface="Merriweather" panose="00000500000000000000" pitchFamily="2" charset="0"/>
              </a:rPr>
              <a:t> and </a:t>
            </a:r>
            <a:r>
              <a:rPr lang="en-US" dirty="0" err="1"/>
              <a:t>UserInput</a:t>
            </a:r>
            <a:r>
              <a:rPr lang="en-US" b="0" i="0" dirty="0">
                <a:solidFill>
                  <a:srgbClr val="222222"/>
                </a:solidFill>
                <a:effectLst/>
                <a:latin typeface="Merriweather" panose="00000500000000000000" pitchFamily="2" charset="0"/>
              </a:rPr>
              <a:t> types into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/schema/ mutations.js and define the </a:t>
            </a:r>
            <a:r>
              <a:rPr lang="en-US" dirty="0" err="1"/>
              <a:t>userCreate</a:t>
            </a:r>
            <a:r>
              <a:rPr lang="en-US" b="0" i="0" dirty="0">
                <a:solidFill>
                  <a:srgbClr val="222222"/>
                </a:solidFill>
                <a:effectLst/>
                <a:latin typeface="Merriweather" panose="00000500000000000000" pitchFamily="2" charset="0"/>
              </a:rPr>
              <a:t> field object-which, just like query fields, has </a:t>
            </a:r>
            <a:r>
              <a:rPr lang="en-US" dirty="0"/>
              <a:t>type</a:t>
            </a:r>
            <a:r>
              <a:rPr lang="en-US" b="0" i="0" dirty="0">
                <a:solidFill>
                  <a:srgbClr val="222222"/>
                </a:solidFill>
                <a:effectLst/>
                <a:latin typeface="Merriweather" panose="00000500000000000000" pitchFamily="2" charset="0"/>
              </a:rPr>
              <a:t>, </a:t>
            </a:r>
            <a:r>
              <a:rPr lang="en-US" dirty="0" err="1"/>
              <a:t>args</a:t>
            </a:r>
            <a:r>
              <a:rPr lang="en-US" b="0" i="0" dirty="0">
                <a:solidFill>
                  <a:srgbClr val="222222"/>
                </a:solidFill>
                <a:effectLst/>
                <a:latin typeface="Merriweather" panose="00000500000000000000" pitchFamily="2" charset="0"/>
              </a:rPr>
              <a:t>, and </a:t>
            </a:r>
            <a:r>
              <a:rPr lang="en-US" dirty="0"/>
              <a:t>resolve</a:t>
            </a:r>
            <a:r>
              <a:rPr lang="en-US" b="0" i="0" dirty="0">
                <a:solidFill>
                  <a:srgbClr val="222222"/>
                </a:solidFill>
                <a:effectLst/>
                <a:latin typeface="Merriweather" panose="00000500000000000000" pitchFamily="2" charset="0"/>
              </a:rPr>
              <a:t> properties.</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Finally, we need to implement </a:t>
            </a:r>
            <a:r>
              <a:rPr lang="en-US" b="0" i="0" dirty="0" err="1">
                <a:solidFill>
                  <a:srgbClr val="222222"/>
                </a:solidFill>
                <a:effectLst/>
                <a:latin typeface="inherit"/>
              </a:rPr>
              <a:t>mutators.userCreate</a:t>
            </a:r>
            <a:r>
              <a:rPr lang="en-US" b="0" i="0" dirty="0">
                <a:solidFill>
                  <a:srgbClr val="222222"/>
                </a:solidFill>
                <a:effectLst/>
                <a:latin typeface="inherit"/>
              </a:rPr>
              <a:t>, which we used in the resolve function. It expects an object with an input property (which itself is an object of type </a:t>
            </a:r>
            <a:r>
              <a:rPr lang="en-US" b="0" i="0" dirty="0" err="1">
                <a:solidFill>
                  <a:srgbClr val="222222"/>
                </a:solidFill>
                <a:effectLst/>
                <a:latin typeface="inherit"/>
              </a:rPr>
              <a:t>UserInput</a:t>
            </a:r>
            <a:r>
              <a:rPr lang="en-US" b="0" i="0" dirty="0">
                <a:solidFill>
                  <a:srgbClr val="222222"/>
                </a:solidFill>
                <a:effectLst/>
                <a:latin typeface="inherit"/>
              </a:rPr>
              <a:t>).</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Note that I matched the mutators function name to the field that’s using it. This is just a style preference on my part to keep methods grouped by their subject, which I think is a useful practice to follow everywhere. However, in a bigger codebase, you should consider adding a suffix to methods to make them easy to find and replace. For example, you can do something like </a:t>
            </a:r>
            <a:r>
              <a:rPr lang="en-US" b="0" i="0" dirty="0" err="1">
                <a:solidFill>
                  <a:srgbClr val="222222"/>
                </a:solidFill>
                <a:effectLst/>
                <a:latin typeface="inherit"/>
              </a:rPr>
              <a:t>userCreateLoader</a:t>
            </a:r>
            <a:r>
              <a:rPr lang="en-US" b="0" i="0" dirty="0">
                <a:solidFill>
                  <a:srgbClr val="222222"/>
                </a:solidFill>
                <a:effectLst/>
                <a:latin typeface="inherit"/>
              </a:rPr>
              <a:t> and </a:t>
            </a:r>
            <a:r>
              <a:rPr lang="en-US" b="0" i="0" dirty="0" err="1">
                <a:solidFill>
                  <a:srgbClr val="222222"/>
                </a:solidFill>
                <a:effectLst/>
                <a:latin typeface="inherit"/>
              </a:rPr>
              <a:t>userCreateMutator</a:t>
            </a:r>
            <a:r>
              <a:rPr lang="en-US" b="0" i="0" dirty="0">
                <a:solidFill>
                  <a:srgbClr val="222222"/>
                </a:solidFill>
                <a:effectLst/>
                <a:latin typeface="inherit"/>
              </a:rPr>
              <a:t>.</a:t>
            </a:r>
          </a:p>
          <a:p>
            <a:pPr algn="l"/>
            <a:r>
              <a:rPr lang="en-US" b="0" i="0" dirty="0">
                <a:solidFill>
                  <a:srgbClr val="222222"/>
                </a:solidFill>
                <a:effectLst/>
                <a:latin typeface="inherit"/>
              </a:rPr>
              <a:t>Remember that a </a:t>
            </a:r>
            <a:r>
              <a:rPr lang="en-US" b="0" i="0" dirty="0" err="1">
                <a:solidFill>
                  <a:srgbClr val="222222"/>
                </a:solidFill>
                <a:effectLst/>
                <a:latin typeface="inherit"/>
              </a:rPr>
              <a:t>GraphQL</a:t>
            </a:r>
            <a:r>
              <a:rPr lang="en-US" b="0" i="0" dirty="0">
                <a:solidFill>
                  <a:srgbClr val="222222"/>
                </a:solidFill>
                <a:effectLst/>
                <a:latin typeface="inherit"/>
              </a:rPr>
              <a:t> mutation is always a WRITE operation followed by a READ operation. The type of a mutation is what can be read after it’s finished. In this case, it’s a </a:t>
            </a:r>
            <a:r>
              <a:rPr lang="en-US" b="0" i="0" dirty="0" err="1">
                <a:solidFill>
                  <a:srgbClr val="222222"/>
                </a:solidFill>
                <a:effectLst/>
                <a:latin typeface="inherit"/>
              </a:rPr>
              <a:t>UserPayload</a:t>
            </a:r>
            <a:r>
              <a:rPr lang="en-US" b="0" i="0" dirty="0">
                <a:solidFill>
                  <a:srgbClr val="222222"/>
                </a:solidFill>
                <a:effectLst/>
                <a:latin typeface="inherit"/>
              </a:rPr>
              <a:t> record, which includes the newly created user record from the database. The newly created user record has to be read from the database because it needs to include the values that are </a:t>
            </a:r>
            <a:r>
              <a:rPr lang="en-US" b="0" i="0" dirty="0" err="1">
                <a:solidFill>
                  <a:srgbClr val="222222"/>
                </a:solidFill>
                <a:effectLst/>
                <a:latin typeface="inherit"/>
              </a:rPr>
              <a:t>autofilled</a:t>
            </a:r>
            <a:r>
              <a:rPr lang="en-US" b="0" i="0" dirty="0">
                <a:solidFill>
                  <a:srgbClr val="222222"/>
                </a:solidFill>
                <a:effectLst/>
                <a:latin typeface="inherit"/>
              </a:rPr>
              <a:t> by the database (like the serial ID and creation timestamp information). This means we need an INSERT statement followed by a SELECT statement.</a:t>
            </a:r>
          </a:p>
          <a:p>
            <a:pPr algn="l"/>
            <a:r>
              <a:rPr lang="en-US" b="0" i="0" dirty="0">
                <a:solidFill>
                  <a:srgbClr val="222222"/>
                </a:solidFill>
                <a:effectLst/>
                <a:latin typeface="inherit"/>
              </a:rPr>
              <a:t>That’s when PostgreSQL will surprise you. </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344321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Did you notice that RETURNING part? Not only will this INSERT statement insert a row in the table, but it will also SELECT columns from that new row and return them in the same database operation. That’s one of my favorite features in PostgreSQL.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With this magic, all we need to do is read the input values and pass them to a version of that INSERT statement, but with a few more details to hash the password and alias the columns. I’ll also include an example for you to use the </a:t>
            </a:r>
            <a:r>
              <a:rPr lang="en-US" b="0" i="0" dirty="0" err="1">
                <a:solidFill>
                  <a:srgbClr val="212529"/>
                </a:solidFill>
                <a:effectLst/>
                <a:uFillTx/>
                <a:latin typeface="open sans" panose="020B0606030504020204" pitchFamily="34" charset="0"/>
              </a:rPr>
              <a:t>UserError</a:t>
            </a:r>
            <a:r>
              <a:rPr lang="en-US" b="0" i="0" dirty="0">
                <a:solidFill>
                  <a:srgbClr val="212529"/>
                </a:solidFill>
                <a:effectLst/>
                <a:uFillTx/>
                <a:latin typeface="open sans" panose="020B0606030504020204" pitchFamily="34" charset="0"/>
              </a:rPr>
              <a:t> structure in the payload by blocking the mutation operation if the consumer sends a password value with fewer than six characters.</a:t>
            </a:r>
          </a:p>
        </p:txBody>
      </p:sp>
    </p:spTree>
    <p:extLst>
      <p:ext uri="{BB962C8B-B14F-4D97-AF65-F5344CB8AC3E}">
        <p14:creationId xmlns:p14="http://schemas.microsoft.com/office/powerpoint/2010/main" val="1374758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I came up with for the </a:t>
            </a:r>
            <a:r>
              <a:rPr lang="en-US" dirty="0" err="1"/>
              <a:t>mutators.userCreate</a:t>
            </a:r>
            <a:r>
              <a:rPr lang="en-US" b="0" i="0" dirty="0">
                <a:solidFill>
                  <a:srgbClr val="222222"/>
                </a:solidFill>
                <a:effectLst/>
                <a:latin typeface="Merriweather" panose="00000500000000000000" pitchFamily="2" charset="0"/>
              </a:rPr>
              <a:t> function.</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Remember that an </a:t>
            </a:r>
            <a:r>
              <a:rPr lang="en-US" b="0" i="0" dirty="0" err="1">
                <a:solidFill>
                  <a:srgbClr val="222222"/>
                </a:solidFill>
                <a:effectLst/>
                <a:latin typeface="inherit"/>
              </a:rPr>
              <a:t>auth_token</a:t>
            </a:r>
            <a:r>
              <a:rPr lang="en-US" b="0" i="0" dirty="0">
                <a:solidFill>
                  <a:srgbClr val="222222"/>
                </a:solidFill>
                <a:effectLst/>
                <a:latin typeface="inherit"/>
              </a:rPr>
              <a:t> acts like a temporary password. That’s why its value is hashed as well, but the user is expected to use the plain-text version (which is generated at random).</a:t>
            </a:r>
          </a:p>
          <a:p>
            <a:pPr algn="l"/>
            <a:r>
              <a:rPr lang="en-US" b="0" i="0" dirty="0">
                <a:solidFill>
                  <a:srgbClr val="222222"/>
                </a:solidFill>
                <a:effectLst/>
                <a:latin typeface="inherit"/>
              </a:rPr>
              <a:t>Note that just like the resolve functions for query fields, a mutation’s resolve function can also return a promise, and GraphQL.js will do the “awaiting” for us. Also note that the “short password” error completely blocks the INSERT statements (otherwise, what’s the point?), but sometimes user errors may be captured during the INSERT statement. For example, to make sure the supplied username value is not one that’s already used, instead of issuing an extra SELECT statement before the INSERT statement, we can simply let the INSERT statement fail because the database already has a validation on that column. Let me leave that here as an exercise for you. Also, make a validation around the </a:t>
            </a:r>
            <a:r>
              <a:rPr lang="en-US" b="0" i="0" dirty="0" err="1">
                <a:solidFill>
                  <a:srgbClr val="222222"/>
                </a:solidFill>
                <a:effectLst/>
                <a:latin typeface="inherit"/>
              </a:rPr>
              <a:t>firstName</a:t>
            </a:r>
            <a:r>
              <a:rPr lang="en-US" b="0" i="0" dirty="0">
                <a:solidFill>
                  <a:srgbClr val="222222"/>
                </a:solidFill>
                <a:effectLst/>
                <a:latin typeface="inherit"/>
              </a:rPr>
              <a:t> and </a:t>
            </a:r>
            <a:r>
              <a:rPr lang="en-US" b="0" i="0" dirty="0" err="1">
                <a:solidFill>
                  <a:srgbClr val="222222"/>
                </a:solidFill>
                <a:effectLst/>
                <a:latin typeface="inherit"/>
              </a:rPr>
              <a:t>lastName</a:t>
            </a:r>
            <a:r>
              <a:rPr lang="en-US" b="0" i="0" dirty="0">
                <a:solidFill>
                  <a:srgbClr val="222222"/>
                </a:solidFill>
                <a:effectLst/>
                <a:latin typeface="inherit"/>
              </a:rPr>
              <a:t> input values. For example, don’t allow numbers. If the consumer sends the name as { </a:t>
            </a:r>
            <a:r>
              <a:rPr lang="en-US" b="0" i="0" dirty="0" err="1">
                <a:solidFill>
                  <a:srgbClr val="222222"/>
                </a:solidFill>
                <a:effectLst/>
                <a:latin typeface="inherit"/>
              </a:rPr>
              <a:t>firstName</a:t>
            </a:r>
            <a:r>
              <a:rPr lang="en-US" b="0" i="0" dirty="0">
                <a:solidFill>
                  <a:srgbClr val="222222"/>
                </a:solidFill>
                <a:effectLst/>
                <a:latin typeface="inherit"/>
              </a:rPr>
              <a:t>: "James", </a:t>
            </a:r>
            <a:r>
              <a:rPr lang="en-US" b="0" i="0" dirty="0" err="1">
                <a:solidFill>
                  <a:srgbClr val="222222"/>
                </a:solidFill>
                <a:effectLst/>
                <a:latin typeface="inherit"/>
              </a:rPr>
              <a:t>lastName</a:t>
            </a:r>
            <a:r>
              <a:rPr lang="en-US" b="0" i="0" dirty="0">
                <a:solidFill>
                  <a:srgbClr val="222222"/>
                </a:solidFill>
                <a:effectLst/>
                <a:latin typeface="inherit"/>
              </a:rPr>
              <a:t>: "007" }, fail that operation with a user error.</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438054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021252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Figure shows the response you should get when you try a short password.</a:t>
            </a:r>
          </a:p>
          <a:p>
            <a:pPr algn="l" fontAlgn="base"/>
            <a:endParaRPr lang="en-US" b="0" i="0" dirty="0">
              <a:solidFill>
                <a:srgbClr val="212529"/>
              </a:solidFill>
              <a:effectLst/>
              <a:uFillTx/>
              <a:latin typeface="open sans" panose="020B0606030504020204" pitchFamily="34" charset="0"/>
            </a:endParaRP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The stored </a:t>
            </a:r>
            <a:r>
              <a:rPr lang="en-US" b="0" i="0" dirty="0" err="1">
                <a:solidFill>
                  <a:srgbClr val="222222"/>
                </a:solidFill>
                <a:effectLst/>
                <a:latin typeface="inherit"/>
              </a:rPr>
              <a:t>auth_token</a:t>
            </a:r>
            <a:r>
              <a:rPr lang="en-US" b="0" i="0" dirty="0">
                <a:solidFill>
                  <a:srgbClr val="222222"/>
                </a:solidFill>
                <a:effectLst/>
                <a:latin typeface="inherit"/>
              </a:rPr>
              <a:t> value should expire after a certain time. One way to do that is to add another column to </a:t>
            </a:r>
            <a:r>
              <a:rPr lang="en-US" b="0" i="0" dirty="0" err="1">
                <a:solidFill>
                  <a:srgbClr val="222222"/>
                </a:solidFill>
                <a:effectLst/>
                <a:latin typeface="inherit"/>
              </a:rPr>
              <a:t>azdev.users</a:t>
            </a:r>
            <a:r>
              <a:rPr lang="en-US" b="0" i="0" dirty="0">
                <a:solidFill>
                  <a:srgbClr val="222222"/>
                </a:solidFill>
                <a:effectLst/>
                <a:latin typeface="inherit"/>
              </a:rPr>
              <a:t> to manage the time validity of each token.</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178571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To offer returning users a way to obtain a new </a:t>
            </a:r>
            <a:r>
              <a:rPr lang="en-US" b="0" i="0" dirty="0" err="1">
                <a:solidFill>
                  <a:srgbClr val="212529"/>
                </a:solidFill>
                <a:effectLst/>
                <a:uFillTx/>
                <a:latin typeface="open sans" panose="020B0606030504020204" pitchFamily="34" charset="0"/>
              </a:rPr>
              <a:t>auth_token</a:t>
            </a:r>
            <a:r>
              <a:rPr lang="en-US" b="0" i="0" dirty="0">
                <a:solidFill>
                  <a:srgbClr val="212529"/>
                </a:solidFill>
                <a:effectLst/>
                <a:uFillTx/>
                <a:latin typeface="open sans" panose="020B0606030504020204" pitchFamily="34" charset="0"/>
              </a:rPr>
              <a:t> value, we need to implement the </a:t>
            </a:r>
            <a:r>
              <a:rPr lang="en-US" b="0" i="0" dirty="0" err="1">
                <a:solidFill>
                  <a:srgbClr val="212529"/>
                </a:solidFill>
                <a:effectLst/>
                <a:uFillTx/>
                <a:latin typeface="open sans" panose="020B0606030504020204" pitchFamily="34" charset="0"/>
              </a:rPr>
              <a:t>userLogin</a:t>
            </a:r>
            <a:r>
              <a:rPr lang="en-US" b="0" i="0" dirty="0">
                <a:solidFill>
                  <a:srgbClr val="212529"/>
                </a:solidFill>
                <a:effectLst/>
                <a:uFillTx/>
                <a:latin typeface="open sans" panose="020B0606030504020204" pitchFamily="34" charset="0"/>
              </a:rPr>
              <a:t> mutation. Here’s the part of the SDL text to implement for it.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We’ve already implemented the </a:t>
            </a:r>
            <a:r>
              <a:rPr lang="en-US" dirty="0" err="1"/>
              <a:t>UserPayload</a:t>
            </a:r>
            <a:r>
              <a:rPr lang="en-US" b="0" i="0" dirty="0">
                <a:solidFill>
                  <a:srgbClr val="222222"/>
                </a:solidFill>
                <a:effectLst/>
                <a:latin typeface="Merriweather" panose="00000500000000000000" pitchFamily="2" charset="0"/>
              </a:rPr>
              <a:t> type, so we can reuse it here, but we need to create the </a:t>
            </a:r>
            <a:r>
              <a:rPr lang="en-US" dirty="0" err="1"/>
              <a:t>AuthInput</a:t>
            </a:r>
            <a:r>
              <a:rPr lang="en-US" b="0" i="0" dirty="0">
                <a:solidFill>
                  <a:srgbClr val="222222"/>
                </a:solidFill>
                <a:effectLst/>
                <a:latin typeface="Merriweather" panose="00000500000000000000" pitchFamily="2" charset="0"/>
              </a:rPr>
              <a:t> type. This is simple, and it’s similar to the </a:t>
            </a:r>
            <a:r>
              <a:rPr lang="en-US" dirty="0" err="1"/>
              <a:t>UserInput</a:t>
            </a:r>
            <a:r>
              <a:rPr lang="en-US" b="0" i="0" dirty="0">
                <a:solidFill>
                  <a:srgbClr val="222222"/>
                </a:solidFill>
                <a:effectLst/>
                <a:latin typeface="Merriweather" panose="00000500000000000000" pitchFamily="2" charset="0"/>
              </a:rPr>
              <a:t> type. </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039555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945641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Put the following 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/schema/types/input-auth.js.</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25324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a:t>
            </a:r>
            <a:r>
              <a:rPr lang="en-US" dirty="0" err="1"/>
              <a:t>userLogin</a:t>
            </a:r>
            <a:r>
              <a:rPr lang="en-US" b="0" i="0" dirty="0">
                <a:solidFill>
                  <a:srgbClr val="222222"/>
                </a:solidFill>
                <a:effectLst/>
                <a:latin typeface="Merriweather" panose="00000500000000000000" pitchFamily="2" charset="0"/>
              </a:rPr>
              <a:t> mutation field needs to be defined under </a:t>
            </a:r>
            <a:r>
              <a:rPr lang="en-US" dirty="0" err="1"/>
              <a:t>MutationType</a:t>
            </a:r>
            <a:r>
              <a:rPr lang="en-US" b="0" i="0" dirty="0">
                <a:solidFill>
                  <a:srgbClr val="222222"/>
                </a:solidFill>
                <a:effectLst/>
                <a:latin typeface="Merriweather" panose="00000500000000000000" pitchFamily="2" charset="0"/>
              </a:rPr>
              <a:t> (in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 schema/mutations.js). This is also similar to the </a:t>
            </a:r>
            <a:r>
              <a:rPr lang="en-US" dirty="0" err="1"/>
              <a:t>userCreate</a:t>
            </a:r>
            <a:r>
              <a:rPr lang="en-US" b="0" i="0" dirty="0">
                <a:solidFill>
                  <a:srgbClr val="222222"/>
                </a:solidFill>
                <a:effectLst/>
                <a:latin typeface="Merriweather" panose="00000500000000000000" pitchFamily="2" charset="0"/>
              </a:rPr>
              <a:t> field, except that it will use a different </a:t>
            </a:r>
            <a:r>
              <a:rPr lang="en-US" dirty="0"/>
              <a:t>mutators</a:t>
            </a:r>
            <a:r>
              <a:rPr lang="en-US" b="0" i="0" dirty="0">
                <a:solidFill>
                  <a:srgbClr val="222222"/>
                </a:solidFill>
                <a:effectLst/>
                <a:latin typeface="Merriweather" panose="00000500000000000000" pitchFamily="2" charset="0"/>
              </a:rPr>
              <a:t> function.</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While it’s possible to do this mutation operation with a single database UPDATE statement, I’ll do it with two statements: one to validate the input username/password values (</a:t>
            </a:r>
            <a:r>
              <a:rPr lang="en-US" b="0" i="0" dirty="0" err="1">
                <a:solidFill>
                  <a:srgbClr val="222222"/>
                </a:solidFill>
                <a:effectLst/>
                <a:latin typeface="inherit"/>
              </a:rPr>
              <a:t>sqls.userFromCredentials</a:t>
            </a:r>
            <a:r>
              <a:rPr lang="en-US" b="0" i="0" dirty="0">
                <a:solidFill>
                  <a:srgbClr val="222222"/>
                </a:solidFill>
                <a:effectLst/>
                <a:latin typeface="inherit"/>
              </a:rPr>
              <a:t>) and one to update the </a:t>
            </a:r>
            <a:r>
              <a:rPr lang="en-US" b="0" i="0" dirty="0" err="1">
                <a:solidFill>
                  <a:srgbClr val="222222"/>
                </a:solidFill>
                <a:effectLst/>
                <a:latin typeface="inherit"/>
              </a:rPr>
              <a:t>auth_token</a:t>
            </a:r>
            <a:r>
              <a:rPr lang="en-US" b="0" i="0" dirty="0">
                <a:solidFill>
                  <a:srgbClr val="222222"/>
                </a:solidFill>
                <a:effectLst/>
                <a:latin typeface="inherit"/>
              </a:rPr>
              <a:t> user field in the database (</a:t>
            </a:r>
            <a:r>
              <a:rPr lang="en-US" b="0" i="0" dirty="0" err="1">
                <a:solidFill>
                  <a:srgbClr val="222222"/>
                </a:solidFill>
                <a:effectLst/>
                <a:latin typeface="inherit"/>
              </a:rPr>
              <a:t>sqls.userUpdateAuthToken</a:t>
            </a:r>
            <a:r>
              <a:rPr lang="en-US" b="0" i="0" dirty="0">
                <a:solidFill>
                  <a:srgbClr val="222222"/>
                </a:solidFill>
                <a:effectLst/>
                <a:latin typeface="inherit"/>
              </a:rPr>
              <a:t>). Take a look at these two prepared statements in </a:t>
            </a:r>
            <a:r>
              <a:rPr lang="en-US" b="0" i="0" dirty="0" err="1">
                <a:solidFill>
                  <a:srgbClr val="222222"/>
                </a:solidFill>
                <a:effectLst/>
                <a:latin typeface="inherit"/>
              </a:rPr>
              <a:t>api</a:t>
            </a:r>
            <a:r>
              <a:rPr lang="en-US" b="0" i="0" dirty="0">
                <a:solidFill>
                  <a:srgbClr val="222222"/>
                </a:solidFill>
                <a:effectLst/>
                <a:latin typeface="inherit"/>
              </a:rPr>
              <a:t>/</a:t>
            </a:r>
            <a:r>
              <a:rPr lang="en-US" b="0" i="0" dirty="0" err="1">
                <a:solidFill>
                  <a:srgbClr val="222222"/>
                </a:solidFill>
                <a:effectLst/>
                <a:latin typeface="inherit"/>
              </a:rPr>
              <a:t>src</a:t>
            </a:r>
            <a:r>
              <a:rPr lang="en-US" b="0" i="0" dirty="0">
                <a:solidFill>
                  <a:srgbClr val="222222"/>
                </a:solidFill>
                <a:effectLst/>
                <a:latin typeface="inherit"/>
              </a:rPr>
              <a:t>/</a:t>
            </a:r>
            <a:r>
              <a:rPr lang="en-US" b="0" i="0" dirty="0" err="1">
                <a:solidFill>
                  <a:srgbClr val="222222"/>
                </a:solidFill>
                <a:effectLst/>
                <a:latin typeface="inherit"/>
              </a:rPr>
              <a:t>db</a:t>
            </a:r>
            <a:r>
              <a:rPr lang="en-US" b="0" i="0" dirty="0">
                <a:solidFill>
                  <a:srgbClr val="222222"/>
                </a:solidFill>
                <a:effectLst/>
                <a:latin typeface="inherit"/>
              </a:rPr>
              <a:t>/sqls.js.</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675319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For input validation on this </a:t>
            </a:r>
            <a:r>
              <a:rPr lang="en-US" dirty="0"/>
              <a:t>mutators</a:t>
            </a:r>
            <a:r>
              <a:rPr lang="en-US" b="0" i="0" dirty="0">
                <a:solidFill>
                  <a:srgbClr val="222222"/>
                </a:solidFill>
                <a:effectLst/>
                <a:latin typeface="Merriweather" panose="00000500000000000000" pitchFamily="2" charset="0"/>
              </a:rPr>
              <a:t> function, let’s make sure the username/password values are not empty. Here’s the implementation I came up with for this function.</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We start by checking the values in </a:t>
            </a:r>
            <a:r>
              <a:rPr lang="en-US" b="0" i="0" dirty="0" err="1">
                <a:solidFill>
                  <a:srgbClr val="222222"/>
                </a:solidFill>
                <a:effectLst/>
                <a:latin typeface="inherit"/>
              </a:rPr>
              <a:t>input.username</a:t>
            </a:r>
            <a:r>
              <a:rPr lang="en-US" b="0" i="0" dirty="0">
                <a:solidFill>
                  <a:srgbClr val="222222"/>
                </a:solidFill>
                <a:effectLst/>
                <a:latin typeface="inherit"/>
              </a:rPr>
              <a:t> and </a:t>
            </a:r>
            <a:r>
              <a:rPr lang="en-US" b="0" i="0" dirty="0" err="1">
                <a:solidFill>
                  <a:srgbClr val="222222"/>
                </a:solidFill>
                <a:effectLst/>
                <a:latin typeface="inherit"/>
              </a:rPr>
              <a:t>input.password</a:t>
            </a:r>
            <a:r>
              <a:rPr lang="en-US" b="0" i="0" dirty="0">
                <a:solidFill>
                  <a:srgbClr val="222222"/>
                </a:solidFill>
                <a:effectLst/>
                <a:latin typeface="inherit"/>
              </a:rPr>
              <a:t> and pushing a user error to the payload if they are empty. Although these input fields were defined in the input object as not-null, empty values will still pass the </a:t>
            </a:r>
            <a:r>
              <a:rPr lang="en-US" b="0" i="0" dirty="0" err="1">
                <a:solidFill>
                  <a:srgbClr val="222222"/>
                </a:solidFill>
                <a:effectLst/>
                <a:latin typeface="inherit"/>
              </a:rPr>
              <a:t>GraphQL</a:t>
            </a:r>
            <a:r>
              <a:rPr lang="en-US" b="0" i="0" dirty="0">
                <a:solidFill>
                  <a:srgbClr val="222222"/>
                </a:solidFill>
                <a:effectLst/>
                <a:latin typeface="inherit"/>
              </a:rPr>
              <a:t> validation. Then, if the username and password are valid, we can update the users table to store a hashed value for a new, randomly generated </a:t>
            </a:r>
            <a:r>
              <a:rPr lang="en-US" b="0" i="0" dirty="0" err="1">
                <a:solidFill>
                  <a:srgbClr val="222222"/>
                </a:solidFill>
                <a:effectLst/>
                <a:latin typeface="inherit"/>
              </a:rPr>
              <a:t>authToken</a:t>
            </a:r>
            <a:r>
              <a:rPr lang="en-US" b="0" i="0" dirty="0">
                <a:solidFill>
                  <a:srgbClr val="222222"/>
                </a:solidFill>
                <a:effectLst/>
                <a:latin typeface="inherit"/>
              </a:rPr>
              <a:t> value and return the plain-text version of it as part of the payload.</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We don’t need to distinguish the invalidity of passwords from the invalidity of usernames. Grouping the two validations in one is more secure.</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437505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Try this mutation with a valid and an invalid password (next 2 figures ), and make sure both cases work okay.</a:t>
            </a:r>
          </a:p>
        </p:txBody>
      </p:sp>
    </p:spTree>
    <p:extLst>
      <p:ext uri="{BB962C8B-B14F-4D97-AF65-F5344CB8AC3E}">
        <p14:creationId xmlns:p14="http://schemas.microsoft.com/office/powerpoint/2010/main" val="2191551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Save the returned valid </a:t>
            </a:r>
            <a:r>
              <a:rPr lang="en-US" b="0" i="0" dirty="0" err="1">
                <a:solidFill>
                  <a:srgbClr val="212529"/>
                </a:solidFill>
                <a:effectLst/>
                <a:uFillTx/>
                <a:latin typeface="open sans" panose="020B0606030504020204" pitchFamily="34" charset="0"/>
              </a:rPr>
              <a:t>authToken</a:t>
            </a:r>
            <a:r>
              <a:rPr lang="en-US" b="0" i="0" dirty="0">
                <a:solidFill>
                  <a:srgbClr val="212529"/>
                </a:solidFill>
                <a:effectLst/>
                <a:uFillTx/>
                <a:latin typeface="open sans" panose="020B0606030504020204" pitchFamily="34" charset="0"/>
              </a:rPr>
              <a:t> value, as we need it in the next section.</a:t>
            </a:r>
          </a:p>
        </p:txBody>
      </p:sp>
    </p:spTree>
    <p:extLst>
      <p:ext uri="{BB962C8B-B14F-4D97-AF65-F5344CB8AC3E}">
        <p14:creationId xmlns:p14="http://schemas.microsoft.com/office/powerpoint/2010/main" val="2266411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576562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62989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Now that we can use the API to get a valid </a:t>
            </a:r>
            <a:r>
              <a:rPr lang="en-US" b="0" i="0" dirty="0" err="1">
                <a:solidFill>
                  <a:srgbClr val="222222"/>
                </a:solidFill>
                <a:effectLst/>
                <a:latin typeface="inherit"/>
              </a:rPr>
              <a:t>authToken</a:t>
            </a:r>
            <a:r>
              <a:rPr lang="en-US" b="0" i="0" dirty="0">
                <a:solidFill>
                  <a:srgbClr val="222222"/>
                </a:solidFill>
                <a:effectLst/>
                <a:latin typeface="inherit"/>
              </a:rPr>
              <a:t> value, we need to figure out how to include that token in the headers of future requests so that we can use it with </a:t>
            </a:r>
            <a:r>
              <a:rPr lang="en-US" b="0" i="0" dirty="0" err="1">
                <a:solidFill>
                  <a:srgbClr val="222222"/>
                </a:solidFill>
                <a:effectLst/>
                <a:latin typeface="inherit"/>
              </a:rPr>
              <a:t>GraphQL</a:t>
            </a:r>
            <a:r>
              <a:rPr lang="en-US" b="0" i="0" dirty="0">
                <a:solidFill>
                  <a:srgbClr val="222222"/>
                </a:solidFill>
                <a:effectLst/>
                <a:latin typeface="inherit"/>
              </a:rPr>
              <a:t> operations that require a valid user session.</a:t>
            </a:r>
          </a:p>
          <a:p>
            <a:pPr algn="l"/>
            <a:r>
              <a:rPr lang="en-US" b="0" i="0" dirty="0">
                <a:solidFill>
                  <a:srgbClr val="222222"/>
                </a:solidFill>
                <a:effectLst/>
                <a:latin typeface="inherit"/>
              </a:rPr>
              <a:t>The </a:t>
            </a:r>
            <a:r>
              <a:rPr lang="en-US" b="0" i="0" dirty="0" err="1">
                <a:solidFill>
                  <a:srgbClr val="222222"/>
                </a:solidFill>
                <a:effectLst/>
                <a:latin typeface="inherit"/>
              </a:rPr>
              <a:t>GraphiQL</a:t>
            </a:r>
            <a:r>
              <a:rPr lang="en-US" b="0" i="0" dirty="0">
                <a:solidFill>
                  <a:srgbClr val="222222"/>
                </a:solidFill>
                <a:effectLst/>
                <a:latin typeface="inherit"/>
              </a:rPr>
              <a:t> editor that comes bundled with the express-</a:t>
            </a:r>
            <a:r>
              <a:rPr lang="en-US" b="0" i="0" dirty="0" err="1">
                <a:solidFill>
                  <a:srgbClr val="222222"/>
                </a:solidFill>
                <a:effectLst/>
                <a:latin typeface="inherit"/>
              </a:rPr>
              <a:t>graphql</a:t>
            </a:r>
            <a:r>
              <a:rPr lang="en-US" b="0" i="0" dirty="0">
                <a:solidFill>
                  <a:srgbClr val="222222"/>
                </a:solidFill>
                <a:effectLst/>
                <a:latin typeface="inherit"/>
              </a:rPr>
              <a:t> package supports a headers editor (similar to the variables editor). To enable it, make the following change in </a:t>
            </a:r>
            <a:r>
              <a:rPr lang="en-US" b="0" i="0" dirty="0" err="1">
                <a:solidFill>
                  <a:srgbClr val="222222"/>
                </a:solidFill>
                <a:effectLst/>
                <a:latin typeface="inherit"/>
              </a:rPr>
              <a:t>api</a:t>
            </a:r>
            <a:r>
              <a:rPr lang="en-US" b="0" i="0" dirty="0">
                <a:solidFill>
                  <a:srgbClr val="222222"/>
                </a:solidFill>
                <a:effectLst/>
                <a:latin typeface="inherit"/>
              </a:rPr>
              <a:t>/</a:t>
            </a:r>
            <a:r>
              <a:rPr lang="en-US" b="0" i="0" dirty="0" err="1">
                <a:solidFill>
                  <a:srgbClr val="222222"/>
                </a:solidFill>
                <a:effectLst/>
                <a:latin typeface="inherit"/>
              </a:rPr>
              <a:t>src</a:t>
            </a:r>
            <a:r>
              <a:rPr lang="en-US" b="0" i="0" dirty="0">
                <a:solidFill>
                  <a:srgbClr val="222222"/>
                </a:solidFill>
                <a:effectLst/>
                <a:latin typeface="inherit"/>
              </a:rPr>
              <a:t>/server.js.</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624993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a:t>
            </a:r>
            <a:r>
              <a:rPr lang="en-US" b="0" i="0" dirty="0" err="1">
                <a:solidFill>
                  <a:srgbClr val="222222"/>
                </a:solidFill>
                <a:effectLst/>
                <a:latin typeface="Merriweather" panose="00000500000000000000" pitchFamily="2" charset="0"/>
              </a:rPr>
              <a:t>GraphiQL</a:t>
            </a:r>
            <a:r>
              <a:rPr lang="en-US" b="0" i="0" dirty="0">
                <a:solidFill>
                  <a:srgbClr val="222222"/>
                </a:solidFill>
                <a:effectLst/>
                <a:latin typeface="Merriweather" panose="00000500000000000000" pitchFamily="2" charset="0"/>
              </a:rPr>
              <a:t> editor should now show the </a:t>
            </a:r>
            <a:r>
              <a:rPr lang="en-US" dirty="0"/>
              <a:t>REQUEST HEADERS</a:t>
            </a:r>
            <a:r>
              <a:rPr lang="en-US" b="0" i="0" dirty="0">
                <a:solidFill>
                  <a:srgbClr val="222222"/>
                </a:solidFill>
                <a:effectLst/>
                <a:latin typeface="Merriweather" panose="00000500000000000000" pitchFamily="2" charset="0"/>
              </a:rPr>
              <a:t> editor</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734460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Since we’re using a single string value </a:t>
            </a:r>
            <a:r>
              <a:rPr lang="en-US" b="0" i="0" dirty="0" err="1">
                <a:solidFill>
                  <a:srgbClr val="212529"/>
                </a:solidFill>
                <a:effectLst/>
                <a:uFillTx/>
                <a:latin typeface="open sans" panose="020B0606030504020204" pitchFamily="34" charset="0"/>
              </a:rPr>
              <a:t>authToken</a:t>
            </a:r>
            <a:r>
              <a:rPr lang="en-US" b="0" i="0" dirty="0">
                <a:solidFill>
                  <a:srgbClr val="212529"/>
                </a:solidFill>
                <a:effectLst/>
                <a:uFillTx/>
                <a:latin typeface="open sans" panose="020B0606030504020204" pitchFamily="34" charset="0"/>
              </a:rPr>
              <a:t>, we can use the Bearer type (which is a token-based system).</a:t>
            </a:r>
          </a:p>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Remember the TODOs we left in </a:t>
            </a:r>
            <a:r>
              <a:rPr lang="en-US" b="0" i="0" dirty="0" err="1">
                <a:solidFill>
                  <a:srgbClr val="212529"/>
                </a:solidFill>
                <a:effectLst/>
                <a:uFillTx/>
                <a:latin typeface="open sans" panose="020B0606030504020204" pitchFamily="34" charset="0"/>
              </a:rPr>
              <a:t>pgApi</a:t>
            </a:r>
            <a:r>
              <a:rPr lang="en-US" b="0" i="0" dirty="0">
                <a:solidFill>
                  <a:srgbClr val="212529"/>
                </a:solidFill>
                <a:effectLst/>
                <a:uFillTx/>
                <a:latin typeface="open sans" panose="020B0606030504020204" pitchFamily="34" charset="0"/>
              </a:rPr>
              <a:t> functions that passed null as the current </a:t>
            </a:r>
            <a:r>
              <a:rPr lang="en-US" b="0" i="0" dirty="0" err="1">
                <a:solidFill>
                  <a:srgbClr val="212529"/>
                </a:solidFill>
                <a:effectLst/>
                <a:uFillTx/>
                <a:latin typeface="open sans" panose="020B0606030504020204" pitchFamily="34" charset="0"/>
              </a:rPr>
              <a:t>userId</a:t>
            </a:r>
            <a:r>
              <a:rPr lang="en-US" b="0" i="0" dirty="0">
                <a:solidFill>
                  <a:srgbClr val="212529"/>
                </a:solidFill>
                <a:effectLst/>
                <a:uFillTx/>
                <a:latin typeface="open sans" panose="020B0606030504020204" pitchFamily="34" charset="0"/>
              </a:rPr>
              <a:t> value? One was for the </a:t>
            </a:r>
            <a:r>
              <a:rPr lang="en-US" b="0" i="0" dirty="0" err="1">
                <a:solidFill>
                  <a:srgbClr val="212529"/>
                </a:solidFill>
                <a:effectLst/>
                <a:uFillTx/>
                <a:latin typeface="open sans" panose="020B0606030504020204" pitchFamily="34" charset="0"/>
              </a:rPr>
              <a:t>taskInfo</a:t>
            </a:r>
            <a:r>
              <a:rPr lang="en-US" b="0" i="0" dirty="0">
                <a:solidFill>
                  <a:srgbClr val="212529"/>
                </a:solidFill>
                <a:effectLst/>
                <a:uFillTx/>
                <a:latin typeface="open sans" panose="020B0606030504020204" pitchFamily="34" charset="0"/>
              </a:rPr>
              <a:t> root query field, and the other was for the search root query field. Let’s fix these first.</a:t>
            </a:r>
          </a:p>
        </p:txBody>
      </p:sp>
    </p:spTree>
    <p:extLst>
      <p:ext uri="{BB962C8B-B14F-4D97-AF65-F5344CB8AC3E}">
        <p14:creationId xmlns:p14="http://schemas.microsoft.com/office/powerpoint/2010/main" val="177826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We’ve abstracted all database READ operations to go through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instances using the loaders object we passed to each resolver as part of the global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context. It’s time to think about the WRITE operations. Every mutation operation will perform an INSERT, UPDATE, or DELETE SQL statement or a MongoDB operation (or a combination of them). These WRITE operations do not need to go through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Although we could make the mutations’ READ parts go through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 think that would be a case of overengineering.</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A mutation can contain multiple fields, resulting in the server executing multiple database WRITE/READ operations. However, unlike query fields, which are executed in parallel, mutation fields run in a series, one after the other. If an API consumer sends two mutation fields, the first is guaranteed to finish before the second begins. This is to ensure that a race condition does not happen, but it also complicates the task of something like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add to the global context another object responsible for mutations. I’ll name it mutators. This object will host all the database mutation operations (for both PostgreSQL and MongoDB). In fact, let’s plan to group all database operations under a mutators property in the database API objects. Add a mutators property to both </a:t>
            </a:r>
            <a:r>
              <a:rPr lang="en-US" b="0" i="0" dirty="0" err="1">
                <a:solidFill>
                  <a:srgbClr val="212529"/>
                </a:solidFill>
                <a:effectLst/>
                <a:uFillTx/>
                <a:latin typeface="open sans" panose="020B0606030504020204" pitchFamily="34" charset="0"/>
              </a:rPr>
              <a:t>pgApi</a:t>
            </a:r>
            <a:r>
              <a:rPr lang="en-US" b="0" i="0" dirty="0">
                <a:solidFill>
                  <a:srgbClr val="212529"/>
                </a:solidFill>
                <a:effectLst/>
                <a:uFillTx/>
                <a:latin typeface="open sans" panose="020B0606030504020204" pitchFamily="34" charset="0"/>
              </a:rPr>
              <a:t> and </a:t>
            </a:r>
            <a:r>
              <a:rPr lang="en-US" b="0" i="0" dirty="0" err="1">
                <a:solidFill>
                  <a:srgbClr val="212529"/>
                </a:solidFill>
                <a:effectLst/>
                <a:uFillTx/>
                <a:latin typeface="open sans" panose="020B0606030504020204" pitchFamily="34" charset="0"/>
              </a:rPr>
              <a:t>mongoApi</a:t>
            </a:r>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3675581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193101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This query currently returns no data, and we need to make it work because the consumer is now sending the server a valid </a:t>
            </a:r>
            <a:r>
              <a:rPr lang="en-US" b="0" i="0" dirty="0" err="1">
                <a:solidFill>
                  <a:srgbClr val="222222"/>
                </a:solidFill>
                <a:effectLst/>
                <a:latin typeface="inherit"/>
              </a:rPr>
              <a:t>authToken</a:t>
            </a:r>
            <a:r>
              <a:rPr lang="en-US" b="0" i="0" dirty="0">
                <a:solidFill>
                  <a:srgbClr val="222222"/>
                </a:solidFill>
                <a:effectLst/>
                <a:latin typeface="inherit"/>
              </a:rPr>
              <a:t> value.</a:t>
            </a:r>
          </a:p>
          <a:p>
            <a:pPr algn="l"/>
            <a:r>
              <a:rPr lang="en-US" b="0" i="0" dirty="0">
                <a:solidFill>
                  <a:srgbClr val="222222"/>
                </a:solidFill>
                <a:effectLst/>
                <a:latin typeface="inherit"/>
              </a:rPr>
              <a:t>I’ve prepared a SQL statement (</a:t>
            </a:r>
            <a:r>
              <a:rPr lang="en-US" b="0" i="0" dirty="0" err="1">
                <a:solidFill>
                  <a:srgbClr val="222222"/>
                </a:solidFill>
                <a:effectLst/>
                <a:latin typeface="inherit"/>
              </a:rPr>
              <a:t>sqls.userFromAuthToken</a:t>
            </a:r>
            <a:r>
              <a:rPr lang="en-US" b="0" i="0" dirty="0">
                <a:solidFill>
                  <a:srgbClr val="222222"/>
                </a:solidFill>
                <a:effectLst/>
                <a:latin typeface="inherit"/>
              </a:rPr>
              <a:t>) to find a user record using an </a:t>
            </a:r>
            <a:r>
              <a:rPr lang="en-US" b="0" i="0" dirty="0" err="1">
                <a:solidFill>
                  <a:srgbClr val="222222"/>
                </a:solidFill>
                <a:effectLst/>
                <a:latin typeface="inherit"/>
              </a:rPr>
              <a:t>authToken</a:t>
            </a:r>
            <a:r>
              <a:rPr lang="en-US" b="0" i="0" dirty="0">
                <a:solidFill>
                  <a:srgbClr val="222222"/>
                </a:solidFill>
                <a:effectLst/>
                <a:latin typeface="inherit"/>
              </a:rPr>
              <a:t> value.</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892382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Let’s create a </a:t>
            </a:r>
            <a:r>
              <a:rPr lang="en-US" dirty="0" err="1"/>
              <a:t>pgApi.userFromAuthToken</a:t>
            </a:r>
            <a:r>
              <a:rPr lang="en-US" b="0" i="0" dirty="0">
                <a:solidFill>
                  <a:srgbClr val="222222"/>
                </a:solidFill>
                <a:effectLst/>
                <a:latin typeface="Merriweather" panose="00000500000000000000" pitchFamily="2" charset="0"/>
              </a:rPr>
              <a:t> function to use that statement, 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db</a:t>
            </a:r>
            <a:r>
              <a:rPr lang="en-US" b="0" i="0" dirty="0">
                <a:solidFill>
                  <a:srgbClr val="222222"/>
                </a:solidFill>
                <a:effectLst/>
                <a:latin typeface="Merriweather" panose="00000500000000000000" pitchFamily="2" charset="0"/>
              </a:rPr>
              <a:t>/pg-api.js.</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pgApi.userFromAuthToken</a:t>
            </a:r>
            <a:r>
              <a:rPr lang="en-US" b="0" i="0" dirty="0">
                <a:solidFill>
                  <a:srgbClr val="212529"/>
                </a:solidFill>
                <a:effectLst/>
                <a:uFillTx/>
                <a:latin typeface="open sans" panose="020B0606030504020204" pitchFamily="34" charset="0"/>
              </a:rPr>
              <a:t> function is special. It is not going to be used by a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instance. It’s not even part of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resolving logic. We’ll need it before communicating with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Don’t do the authentication within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resolving logic. It’s better to have a different layer handling it either before or after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service layer. We’ll do the authentication work in the Express request-handling layer (where we also prepared the loaders object). Then we can pass a </a:t>
            </a:r>
            <a:r>
              <a:rPr lang="en-US" b="0" i="0" dirty="0" err="1">
                <a:solidFill>
                  <a:srgbClr val="212529"/>
                </a:solidFill>
                <a:effectLst/>
                <a:uFillTx/>
                <a:latin typeface="open sans" panose="020B0606030504020204" pitchFamily="34" charset="0"/>
              </a:rPr>
              <a:t>currentUser</a:t>
            </a:r>
            <a:r>
              <a:rPr lang="en-US" b="0" i="0" dirty="0">
                <a:solidFill>
                  <a:srgbClr val="212529"/>
                </a:solidFill>
                <a:effectLst/>
                <a:uFillTx/>
                <a:latin typeface="open sans" panose="020B0606030504020204" pitchFamily="34" charset="0"/>
              </a:rPr>
              <a:t> value to the search logic to include it in the </a:t>
            </a:r>
            <a:r>
              <a:rPr lang="en-US" b="0" i="0" dirty="0" err="1">
                <a:solidFill>
                  <a:srgbClr val="212529"/>
                </a:solidFill>
                <a:effectLst/>
                <a:uFillTx/>
                <a:latin typeface="open sans" panose="020B0606030504020204" pitchFamily="34" charset="0"/>
              </a:rPr>
              <a:t>sqls.searchResults</a:t>
            </a:r>
            <a:r>
              <a:rPr lang="en-US" b="0" i="0" dirty="0">
                <a:solidFill>
                  <a:srgbClr val="212529"/>
                </a:solidFill>
                <a:effectLst/>
                <a:uFillTx/>
                <a:latin typeface="open sans" panose="020B0606030504020204" pitchFamily="34" charset="0"/>
              </a:rPr>
              <a:t> statement (which is designed to accept a user ID value).</a:t>
            </a:r>
          </a:p>
        </p:txBody>
      </p:sp>
    </p:spTree>
    <p:extLst>
      <p:ext uri="{BB962C8B-B14F-4D97-AF65-F5344CB8AC3E}">
        <p14:creationId xmlns:p14="http://schemas.microsoft.com/office/powerpoint/2010/main" val="801354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In </a:t>
            </a:r>
            <a:r>
              <a:rPr lang="en-US" b="0" i="0" dirty="0" err="1">
                <a:solidFill>
                  <a:srgbClr val="222222"/>
                </a:solidFill>
                <a:effectLst/>
                <a:latin typeface="Merriweather" panose="00000500000000000000" pitchFamily="2" charset="0"/>
              </a:rPr>
              <a:t>api</a:t>
            </a:r>
            <a:r>
              <a:rPr lang="en-US" b="0" i="0" dirty="0">
                <a:solidFill>
                  <a:srgbClr val="222222"/>
                </a:solidFill>
                <a:effectLst/>
                <a:latin typeface="Merriweather" panose="00000500000000000000" pitchFamily="2" charset="0"/>
              </a:rPr>
              <a:t>/</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/server.js, add the following before the </a:t>
            </a:r>
            <a:r>
              <a:rPr lang="en-US" dirty="0"/>
              <a:t>loaders</a:t>
            </a:r>
            <a:r>
              <a:rPr lang="en-US" b="0" i="0" dirty="0">
                <a:solidFill>
                  <a:srgbClr val="222222"/>
                </a:solidFill>
                <a:effectLst/>
                <a:latin typeface="Merriweather" panose="00000500000000000000" pitchFamily="2" charset="0"/>
              </a:rPr>
              <a:t> object.</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When there is an authorization header (as parsed by Express), we will validate the </a:t>
            </a:r>
            <a:r>
              <a:rPr lang="en-US" b="0" i="0" dirty="0" err="1">
                <a:solidFill>
                  <a:srgbClr val="222222"/>
                </a:solidFill>
                <a:effectLst/>
                <a:latin typeface="inherit"/>
              </a:rPr>
              <a:t>authToken</a:t>
            </a:r>
            <a:r>
              <a:rPr lang="en-US" b="0" i="0" dirty="0">
                <a:solidFill>
                  <a:srgbClr val="222222"/>
                </a:solidFill>
                <a:effectLst/>
                <a:latin typeface="inherit"/>
              </a:rPr>
              <a:t> value through the </a:t>
            </a:r>
            <a:r>
              <a:rPr lang="en-US" b="0" i="0" dirty="0" err="1">
                <a:solidFill>
                  <a:srgbClr val="222222"/>
                </a:solidFill>
                <a:effectLst/>
                <a:latin typeface="inherit"/>
              </a:rPr>
              <a:t>pgApi.userFromAuthToken</a:t>
            </a:r>
            <a:r>
              <a:rPr lang="en-US" b="0" i="0" dirty="0">
                <a:solidFill>
                  <a:srgbClr val="222222"/>
                </a:solidFill>
                <a:effectLst/>
                <a:latin typeface="inherit"/>
              </a:rPr>
              <a:t> function.</a:t>
            </a:r>
          </a:p>
          <a:p>
            <a:pPr algn="l"/>
            <a:r>
              <a:rPr lang="en-US" b="0" i="0" dirty="0">
                <a:solidFill>
                  <a:srgbClr val="222222"/>
                </a:solidFill>
                <a:effectLst/>
                <a:latin typeface="inherit"/>
              </a:rPr>
              <a:t>Note that I made the server return a 401 error when there is an invalid </a:t>
            </a:r>
            <a:r>
              <a:rPr lang="en-US" b="0" i="0" dirty="0" err="1">
                <a:solidFill>
                  <a:srgbClr val="222222"/>
                </a:solidFill>
                <a:effectLst/>
                <a:latin typeface="inherit"/>
              </a:rPr>
              <a:t>authToken</a:t>
            </a:r>
            <a:r>
              <a:rPr lang="en-US" b="0" i="0" dirty="0">
                <a:solidFill>
                  <a:srgbClr val="222222"/>
                </a:solidFill>
                <a:effectLst/>
                <a:latin typeface="inherit"/>
              </a:rPr>
              <a:t> (no user record found). This is preferable to just silently failing and not considering the user as logged in. The user should be notified that they are using an invalid </a:t>
            </a:r>
            <a:r>
              <a:rPr lang="en-US" b="0" i="0" dirty="0" err="1">
                <a:solidFill>
                  <a:srgbClr val="222222"/>
                </a:solidFill>
                <a:effectLst/>
                <a:latin typeface="inherit"/>
              </a:rPr>
              <a:t>authToken</a:t>
            </a:r>
            <a:r>
              <a:rPr lang="en-US" b="0" i="0" dirty="0">
                <a:solidFill>
                  <a:srgbClr val="222222"/>
                </a:solidFill>
                <a:effectLst/>
                <a:latin typeface="inherit"/>
              </a:rPr>
              <a:t> value (for example, it could be expired, and they need to log out and log in again). Also note that I formatted the returned error to match </a:t>
            </a:r>
            <a:r>
              <a:rPr lang="en-US" b="0" i="0" dirty="0" err="1">
                <a:solidFill>
                  <a:srgbClr val="222222"/>
                </a:solidFill>
                <a:effectLst/>
                <a:latin typeface="inherit"/>
              </a:rPr>
              <a:t>GraphQL’s</a:t>
            </a:r>
            <a:r>
              <a:rPr lang="en-US" b="0" i="0" dirty="0">
                <a:solidFill>
                  <a:srgbClr val="222222"/>
                </a:solidFill>
                <a:effectLst/>
                <a:latin typeface="inherit"/>
              </a:rPr>
              <a:t> own root errors (an array of error objects with a message property). This logic is still executed as part of a </a:t>
            </a:r>
            <a:r>
              <a:rPr lang="en-US" b="0" i="0" dirty="0" err="1">
                <a:solidFill>
                  <a:srgbClr val="222222"/>
                </a:solidFill>
                <a:effectLst/>
                <a:latin typeface="inherit"/>
              </a:rPr>
              <a:t>GraphQL</a:t>
            </a:r>
            <a:r>
              <a:rPr lang="en-US" b="0" i="0" dirty="0">
                <a:solidFill>
                  <a:srgbClr val="222222"/>
                </a:solidFill>
                <a:effectLst/>
                <a:latin typeface="inherit"/>
              </a:rPr>
              <a:t> request, and it should conform to the way </a:t>
            </a:r>
            <a:r>
              <a:rPr lang="en-US" b="0" i="0" dirty="0" err="1">
                <a:solidFill>
                  <a:srgbClr val="222222"/>
                </a:solidFill>
                <a:effectLst/>
                <a:latin typeface="inherit"/>
              </a:rPr>
              <a:t>GraphQL</a:t>
            </a:r>
            <a:r>
              <a:rPr lang="en-US" b="0" i="0" dirty="0">
                <a:solidFill>
                  <a:srgbClr val="222222"/>
                </a:solidFill>
                <a:effectLst/>
                <a:latin typeface="inherit"/>
              </a:rPr>
              <a:t> formats errors.</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462529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Now we’ll take care of the </a:t>
            </a:r>
            <a:r>
              <a:rPr lang="en-US" dirty="0" err="1"/>
              <a:t>pgApi</a:t>
            </a:r>
            <a:r>
              <a:rPr lang="en-US" b="0" i="0" dirty="0">
                <a:solidFill>
                  <a:srgbClr val="222222"/>
                </a:solidFill>
                <a:effectLst/>
                <a:latin typeface="Merriweather" panose="00000500000000000000" pitchFamily="2" charset="0"/>
              </a:rPr>
              <a:t> methods where we left a TODO to include a </a:t>
            </a:r>
            <a:r>
              <a:rPr lang="en-US" dirty="0" err="1"/>
              <a:t>userId</a:t>
            </a:r>
            <a:r>
              <a:rPr lang="en-US" b="0" i="0" dirty="0">
                <a:solidFill>
                  <a:srgbClr val="222222"/>
                </a:solidFill>
                <a:effectLst/>
                <a:latin typeface="Merriweather" panose="00000500000000000000" pitchFamily="2" charset="0"/>
              </a:rPr>
              <a:t> value that can use the new </a:t>
            </a:r>
            <a:r>
              <a:rPr lang="en-US" dirty="0" err="1"/>
              <a:t>currentUser</a:t>
            </a:r>
            <a:r>
              <a:rPr lang="en-US" b="0" i="0" dirty="0">
                <a:solidFill>
                  <a:srgbClr val="222222"/>
                </a:solidFill>
                <a:effectLst/>
                <a:latin typeface="Merriweather" panose="00000500000000000000" pitchFamily="2" charset="0"/>
              </a:rPr>
              <a:t> variable. Both </a:t>
            </a:r>
            <a:r>
              <a:rPr lang="en-US" dirty="0" err="1"/>
              <a:t>pgApi.tasksInfo</a:t>
            </a:r>
            <a:r>
              <a:rPr lang="en-US" b="0" i="0" dirty="0">
                <a:solidFill>
                  <a:srgbClr val="222222"/>
                </a:solidFill>
                <a:effectLst/>
                <a:latin typeface="Merriweather" panose="00000500000000000000" pitchFamily="2" charset="0"/>
              </a:rPr>
              <a:t> and </a:t>
            </a:r>
            <a:r>
              <a:rPr lang="en-US" dirty="0" err="1"/>
              <a:t>pgApi</a:t>
            </a:r>
            <a:r>
              <a:rPr lang="en-US" dirty="0"/>
              <a:t> .</a:t>
            </a:r>
            <a:r>
              <a:rPr lang="en-US" dirty="0" err="1"/>
              <a:t>searchResults</a:t>
            </a:r>
            <a:r>
              <a:rPr lang="en-US" b="0" i="0" dirty="0">
                <a:solidFill>
                  <a:srgbClr val="222222"/>
                </a:solidFill>
                <a:effectLst/>
                <a:latin typeface="Merriweather" panose="00000500000000000000" pitchFamily="2" charset="0"/>
              </a:rPr>
              <a:t> need it. Let’s change their argument into an object so that we can include the </a:t>
            </a:r>
            <a:r>
              <a:rPr lang="en-US" dirty="0" err="1"/>
              <a:t>currentUser</a:t>
            </a:r>
            <a:r>
              <a:rPr lang="en-US" b="0" i="0" dirty="0">
                <a:solidFill>
                  <a:srgbClr val="222222"/>
                </a:solidFill>
                <a:effectLst/>
                <a:latin typeface="Merriweather" panose="00000500000000000000" pitchFamily="2" charset="0"/>
              </a:rPr>
              <a:t> value.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888361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Change the </a:t>
            </a:r>
            <a:r>
              <a:rPr lang="en-US" dirty="0" err="1"/>
              <a:t>pgApi</a:t>
            </a:r>
            <a:r>
              <a:rPr lang="en-US" b="0" i="0" dirty="0">
                <a:solidFill>
                  <a:srgbClr val="222222"/>
                </a:solidFill>
                <a:effectLst/>
                <a:latin typeface="Merriweather" panose="00000500000000000000" pitchFamily="2" charset="0"/>
              </a:rPr>
              <a:t> function to account for the new argument design and </a:t>
            </a:r>
            <a:r>
              <a:rPr lang="en-US" dirty="0" err="1"/>
              <a:t>currentUser</a:t>
            </a:r>
            <a:r>
              <a:rPr lang="en-US" b="0" i="0" dirty="0">
                <a:solidFill>
                  <a:srgbClr val="222222"/>
                </a:solidFill>
                <a:effectLst/>
                <a:latin typeface="Merriweather" panose="00000500000000000000" pitchFamily="2" charset="0"/>
              </a:rPr>
              <a:t> value.</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You can test the “babel” search query now, and it should work. Test it with an invalid </a:t>
            </a:r>
            <a:r>
              <a:rPr lang="en-US" dirty="0" err="1"/>
              <a:t>authToken</a:t>
            </a:r>
            <a:r>
              <a:rPr lang="en-US" b="0" i="0" dirty="0">
                <a:solidFill>
                  <a:srgbClr val="222222"/>
                </a:solidFill>
                <a:effectLst/>
                <a:latin typeface="Merriweather" panose="00000500000000000000" pitchFamily="2" charset="0"/>
              </a:rPr>
              <a:t> value as well </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430520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46545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taskInfo</a:t>
            </a:r>
            <a:r>
              <a:rPr lang="en-US" b="0" i="0" dirty="0">
                <a:solidFill>
                  <a:srgbClr val="212529"/>
                </a:solidFill>
                <a:effectLst/>
                <a:uFillTx/>
                <a:latin typeface="open sans" panose="020B0606030504020204" pitchFamily="34" charset="0"/>
              </a:rPr>
              <a:t> root query field should also work for Task 5 when you’re using a valid </a:t>
            </a:r>
            <a:r>
              <a:rPr lang="en-US" b="0" i="0" dirty="0" err="1">
                <a:solidFill>
                  <a:srgbClr val="212529"/>
                </a:solidFill>
                <a:effectLst/>
                <a:uFillTx/>
                <a:latin typeface="open sans" panose="020B0606030504020204" pitchFamily="34" charset="0"/>
              </a:rPr>
              <a:t>authToken</a:t>
            </a:r>
            <a:r>
              <a:rPr lang="en-US" b="0" i="0" dirty="0">
                <a:solidFill>
                  <a:srgbClr val="212529"/>
                </a:solidFill>
                <a:effectLst/>
                <a:uFillTx/>
                <a:latin typeface="open sans" panose="020B0606030504020204" pitchFamily="34" charset="0"/>
              </a:rPr>
              <a:t> value for the test user.</a:t>
            </a:r>
          </a:p>
        </p:txBody>
      </p:sp>
    </p:spTree>
    <p:extLst>
      <p:ext uri="{BB962C8B-B14F-4D97-AF65-F5344CB8AC3E}">
        <p14:creationId xmlns:p14="http://schemas.microsoft.com/office/powerpoint/2010/main" val="1489856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implement the me root query field next. The following is the part of the SDL related to that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We implemented the </a:t>
            </a:r>
            <a:r>
              <a:rPr lang="en-US" dirty="0"/>
              <a:t>User</a:t>
            </a:r>
            <a:r>
              <a:rPr lang="en-US" b="0" i="0" dirty="0">
                <a:solidFill>
                  <a:srgbClr val="222222"/>
                </a:solidFill>
                <a:effectLst/>
                <a:latin typeface="Merriweather" panose="00000500000000000000" pitchFamily="2" charset="0"/>
              </a:rPr>
              <a:t> type but without the </a:t>
            </a:r>
            <a:r>
              <a:rPr lang="en-US" dirty="0" err="1"/>
              <a:t>taskList</a:t>
            </a:r>
            <a:r>
              <a:rPr lang="en-US" b="0" i="0" dirty="0">
                <a:solidFill>
                  <a:srgbClr val="222222"/>
                </a:solidFill>
                <a:effectLst/>
                <a:latin typeface="Merriweather" panose="00000500000000000000" pitchFamily="2" charset="0"/>
              </a:rPr>
              <a:t> field. Now that we are implementing the </a:t>
            </a:r>
            <a:r>
              <a:rPr lang="en-US" dirty="0"/>
              <a:t>me</a:t>
            </a:r>
            <a:r>
              <a:rPr lang="en-US" b="0" i="0" dirty="0">
                <a:solidFill>
                  <a:srgbClr val="222222"/>
                </a:solidFill>
                <a:effectLst/>
                <a:latin typeface="Merriweather" panose="00000500000000000000" pitchFamily="2" charset="0"/>
              </a:rPr>
              <a:t> field, it’s time to also support the </a:t>
            </a:r>
            <a:r>
              <a:rPr lang="en-US" dirty="0" err="1"/>
              <a:t>taskList</a:t>
            </a:r>
            <a:r>
              <a:rPr lang="en-US" b="0" i="0" dirty="0">
                <a:solidFill>
                  <a:srgbClr val="222222"/>
                </a:solidFill>
                <a:effectLst/>
                <a:latin typeface="Merriweather" panose="00000500000000000000" pitchFamily="2" charset="0"/>
              </a:rPr>
              <a:t> field on the </a:t>
            </a:r>
            <a:r>
              <a:rPr lang="en-US" dirty="0"/>
              <a:t>User</a:t>
            </a:r>
            <a:r>
              <a:rPr lang="en-US" b="0" i="0" dirty="0">
                <a:solidFill>
                  <a:srgbClr val="222222"/>
                </a:solidFill>
                <a:effectLst/>
                <a:latin typeface="Merriweather" panose="00000500000000000000" pitchFamily="2" charset="0"/>
              </a:rPr>
              <a:t> type but restrict it to only be available within the </a:t>
            </a:r>
            <a:r>
              <a:rPr lang="en-US" dirty="0"/>
              <a:t>me</a:t>
            </a:r>
            <a:r>
              <a:rPr lang="en-US" b="0" i="0" dirty="0">
                <a:solidFill>
                  <a:srgbClr val="222222"/>
                </a:solidFill>
                <a:effectLst/>
                <a:latin typeface="Merriweather" panose="00000500000000000000" pitchFamily="2" charset="0"/>
              </a:rPr>
              <a:t> field scope.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93656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To support this new root field, we will need to add its definition under </a:t>
            </a:r>
            <a:r>
              <a:rPr lang="en-US" b="0" i="0" dirty="0" err="1">
                <a:solidFill>
                  <a:srgbClr val="212529"/>
                </a:solidFill>
                <a:effectLst/>
                <a:uFillTx/>
                <a:latin typeface="open sans" panose="020B0606030504020204" pitchFamily="34" charset="0"/>
              </a:rPr>
              <a:t>QueryType</a:t>
            </a:r>
            <a:r>
              <a:rPr lang="en-US" b="0" i="0" dirty="0">
                <a:solidFill>
                  <a:srgbClr val="212529"/>
                </a:solidFill>
                <a:effectLst/>
                <a:uFillTx/>
                <a:latin typeface="open sans" panose="020B0606030504020204" pitchFamily="34" charset="0"/>
              </a:rPr>
              <a:t> (in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/schema/queries.js). Since we are already getting the </a:t>
            </a:r>
            <a:r>
              <a:rPr lang="en-US" b="0" i="0" dirty="0" err="1">
                <a:solidFill>
                  <a:srgbClr val="212529"/>
                </a:solidFill>
                <a:effectLst/>
                <a:uFillTx/>
                <a:latin typeface="open sans" panose="020B0606030504020204" pitchFamily="34" charset="0"/>
              </a:rPr>
              <a:t>currentUser</a:t>
            </a:r>
            <a:r>
              <a:rPr lang="en-US" b="0" i="0" dirty="0">
                <a:solidFill>
                  <a:srgbClr val="212529"/>
                </a:solidFill>
                <a:effectLst/>
                <a:uFillTx/>
                <a:latin typeface="open sans" panose="020B0606030504020204" pitchFamily="34" charset="0"/>
              </a:rPr>
              <a:t> record (for a valid </a:t>
            </a:r>
            <a:r>
              <a:rPr lang="en-US" b="0" i="0" dirty="0" err="1">
                <a:solidFill>
                  <a:srgbClr val="212529"/>
                </a:solidFill>
                <a:effectLst/>
                <a:uFillTx/>
                <a:latin typeface="open sans" panose="020B0606030504020204" pitchFamily="34" charset="0"/>
              </a:rPr>
              <a:t>authToken</a:t>
            </a:r>
            <a:r>
              <a:rPr lang="en-US" b="0" i="0" dirty="0">
                <a:solidFill>
                  <a:srgbClr val="212529"/>
                </a:solidFill>
                <a:effectLst/>
                <a:uFillTx/>
                <a:latin typeface="open sans" panose="020B0606030504020204" pitchFamily="34" charset="0"/>
              </a:rPr>
              <a:t> value) in the Express listener function (in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/server.js)</a:t>
            </a:r>
          </a:p>
        </p:txBody>
      </p:sp>
    </p:spTree>
    <p:extLst>
      <p:ext uri="{BB962C8B-B14F-4D97-AF65-F5344CB8AC3E}">
        <p14:creationId xmlns:p14="http://schemas.microsoft.com/office/powerpoint/2010/main" val="54416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Each future mutation operation will be a sub-property of these new mutators properties.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You can also group all the </a:t>
            </a:r>
            <a:r>
              <a:rPr lang="en-US" b="0" i="0" dirty="0" err="1">
                <a:solidFill>
                  <a:srgbClr val="212529"/>
                </a:solidFill>
                <a:effectLst/>
                <a:uFillTx/>
                <a:latin typeface="open sans" panose="020B0606030504020204" pitchFamily="34" charset="0"/>
              </a:rPr>
              <a:t>pgApi</a:t>
            </a:r>
            <a:r>
              <a:rPr lang="en-US" b="0" i="0" dirty="0">
                <a:solidFill>
                  <a:srgbClr val="212529"/>
                </a:solidFill>
                <a:effectLst/>
                <a:uFillTx/>
                <a:latin typeface="open sans" panose="020B0606030504020204" pitchFamily="34" charset="0"/>
              </a:rPr>
              <a:t> functions used by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under a loaders property, but I’ll skip that here to keep things simple. Ideally, every loader or mutator function should have its own file and host its own database statements. I’ll leave this refactoring for you as an exercise.</a:t>
            </a:r>
          </a:p>
        </p:txBody>
      </p:sp>
    </p:spTree>
    <p:extLst>
      <p:ext uri="{BB962C8B-B14F-4D97-AF65-F5344CB8AC3E}">
        <p14:creationId xmlns:p14="http://schemas.microsoft.com/office/powerpoint/2010/main" val="97298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 can make </a:t>
            </a:r>
            <a:r>
              <a:rPr lang="en-US" b="0" i="0" dirty="0" err="1">
                <a:solidFill>
                  <a:srgbClr val="212529"/>
                </a:solidFill>
                <a:effectLst/>
                <a:uFillTx/>
                <a:latin typeface="open sans" panose="020B0606030504020204" pitchFamily="34" charset="0"/>
              </a:rPr>
              <a:t>currentUser</a:t>
            </a:r>
            <a:r>
              <a:rPr lang="en-US" b="0" i="0" dirty="0">
                <a:solidFill>
                  <a:srgbClr val="212529"/>
                </a:solidFill>
                <a:effectLst/>
                <a:uFillTx/>
                <a:latin typeface="open sans" panose="020B0606030504020204" pitchFamily="34" charset="0"/>
              </a:rPr>
              <a:t> part of the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context object and just return it directly from the resolve function of the new me field.</a:t>
            </a:r>
          </a:p>
        </p:txBody>
      </p:sp>
    </p:spTree>
    <p:extLst>
      <p:ext uri="{BB962C8B-B14F-4D97-AF65-F5344CB8AC3E}">
        <p14:creationId xmlns:p14="http://schemas.microsoft.com/office/powerpoint/2010/main" val="4162620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This is a special field since the database statement is not executed within the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resolver. That’s why we don’t even need to use a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for it.</a:t>
            </a:r>
          </a:p>
        </p:txBody>
      </p:sp>
    </p:spTree>
    <p:extLst>
      <p:ext uri="{BB962C8B-B14F-4D97-AF65-F5344CB8AC3E}">
        <p14:creationId xmlns:p14="http://schemas.microsoft.com/office/powerpoint/2010/main" val="2270136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Go ahead and test the query in listing 8.27 (with a valid </a:t>
            </a:r>
            <a:r>
              <a:rPr lang="en-US" b="0" i="0" dirty="0" err="1">
                <a:solidFill>
                  <a:srgbClr val="212529"/>
                </a:solidFill>
                <a:effectLst/>
                <a:uFillTx/>
                <a:latin typeface="open sans" panose="020B0606030504020204" pitchFamily="34" charset="0"/>
              </a:rPr>
              <a:t>authToken</a:t>
            </a:r>
            <a:r>
              <a:rPr lang="en-US" b="0" i="0" dirty="0">
                <a:solidFill>
                  <a:srgbClr val="212529"/>
                </a:solidFill>
                <a:effectLst/>
                <a:uFillTx/>
                <a:latin typeface="open sans" panose="020B0606030504020204" pitchFamily="34" charset="0"/>
              </a:rPr>
              <a:t> in the request headers). See figure</a:t>
            </a:r>
          </a:p>
          <a:p>
            <a:pPr algn="l" fontAlgn="base"/>
            <a:endParaRPr lang="en-US" b="0" i="0" dirty="0">
              <a:solidFill>
                <a:srgbClr val="212529"/>
              </a:solidFill>
              <a:effectLst/>
              <a:uFillTx/>
              <a:latin typeface="open sans" panose="020B0606030504020204" pitchFamily="34" charset="0"/>
            </a:endParaRPr>
          </a:p>
          <a:p>
            <a:pPr algn="l"/>
            <a:r>
              <a:rPr lang="en-US" b="0" i="0" dirty="0">
                <a:solidFill>
                  <a:srgbClr val="222222"/>
                </a:solidFill>
                <a:effectLst/>
                <a:latin typeface="inherit"/>
              </a:rPr>
              <a:t>However, we designed the root me field to give authorized users a way to see all their Task records. We need to implement the </a:t>
            </a:r>
            <a:r>
              <a:rPr lang="en-US" b="0" i="0" dirty="0" err="1">
                <a:solidFill>
                  <a:srgbClr val="222222"/>
                </a:solidFill>
                <a:effectLst/>
                <a:latin typeface="inherit"/>
              </a:rPr>
              <a:t>taskList</a:t>
            </a:r>
            <a:r>
              <a:rPr lang="en-US" b="0" i="0" dirty="0">
                <a:solidFill>
                  <a:srgbClr val="222222"/>
                </a:solidFill>
                <a:effectLst/>
                <a:latin typeface="inherit"/>
              </a:rPr>
              <a:t> field under the User type next.</a:t>
            </a:r>
          </a:p>
          <a:p>
            <a:pPr algn="l"/>
            <a:r>
              <a:rPr lang="en-US" b="0" i="0" dirty="0">
                <a:solidFill>
                  <a:srgbClr val="222222"/>
                </a:solidFill>
                <a:effectLst/>
                <a:latin typeface="inherit"/>
              </a:rPr>
              <a:t>To do that, we need to distinguish between a </a:t>
            </a:r>
            <a:r>
              <a:rPr lang="en-US" b="0" i="0" dirty="0" err="1">
                <a:solidFill>
                  <a:srgbClr val="222222"/>
                </a:solidFill>
                <a:effectLst/>
                <a:latin typeface="inherit"/>
              </a:rPr>
              <a:t>taskList</a:t>
            </a:r>
            <a:r>
              <a:rPr lang="en-US" b="0" i="0" dirty="0">
                <a:solidFill>
                  <a:srgbClr val="222222"/>
                </a:solidFill>
                <a:effectLst/>
                <a:latin typeface="inherit"/>
              </a:rPr>
              <a:t> field used on any user record (in any scope) and a </a:t>
            </a:r>
            <a:r>
              <a:rPr lang="en-US" b="0" i="0" dirty="0" err="1">
                <a:solidFill>
                  <a:srgbClr val="222222"/>
                </a:solidFill>
                <a:effectLst/>
                <a:latin typeface="inherit"/>
              </a:rPr>
              <a:t>taskList</a:t>
            </a:r>
            <a:r>
              <a:rPr lang="en-US" b="0" i="0" dirty="0">
                <a:solidFill>
                  <a:srgbClr val="222222"/>
                </a:solidFill>
                <a:effectLst/>
                <a:latin typeface="inherit"/>
              </a:rPr>
              <a:t> field used within the me root field scope.</a:t>
            </a:r>
          </a:p>
          <a:p>
            <a:pPr algn="l"/>
            <a:r>
              <a:rPr lang="en-US" b="0" i="0" dirty="0">
                <a:solidFill>
                  <a:srgbClr val="222222"/>
                </a:solidFill>
                <a:effectLst/>
                <a:latin typeface="inherit"/>
              </a:rPr>
              <a:t>There are ways to do that dynamically. One of them is to utilize the fourth info argument to figure out the path for a </a:t>
            </a:r>
            <a:r>
              <a:rPr lang="en-US" b="0" i="0" dirty="0" err="1">
                <a:solidFill>
                  <a:srgbClr val="222222"/>
                </a:solidFill>
                <a:effectLst/>
                <a:latin typeface="inherit"/>
              </a:rPr>
              <a:t>taskList</a:t>
            </a:r>
            <a:r>
              <a:rPr lang="en-US" b="0" i="0" dirty="0">
                <a:solidFill>
                  <a:srgbClr val="222222"/>
                </a:solidFill>
                <a:effectLst/>
                <a:latin typeface="inherit"/>
              </a:rPr>
              <a:t> field. This might work okay, but I am going to use a simpler method.</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423611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just create two User types! We will keep the one we have and introduce a new one for the me field. The new type gets the </a:t>
            </a:r>
            <a:r>
              <a:rPr lang="en-US" b="0" i="0" dirty="0" err="1">
                <a:solidFill>
                  <a:srgbClr val="212529"/>
                </a:solidFill>
                <a:effectLst/>
                <a:uFillTx/>
                <a:latin typeface="open sans" panose="020B0606030504020204" pitchFamily="34" charset="0"/>
              </a:rPr>
              <a:t>taskList</a:t>
            </a:r>
            <a:r>
              <a:rPr lang="en-US" b="0" i="0" dirty="0">
                <a:solidFill>
                  <a:srgbClr val="212529"/>
                </a:solidFill>
                <a:effectLst/>
                <a:uFillTx/>
                <a:latin typeface="open sans" panose="020B0606030504020204" pitchFamily="34" charset="0"/>
              </a:rPr>
              <a:t> field. To implement that without duplicating the User type fields, we can make its fields configuration property a function that returns the fields object with or without a </a:t>
            </a:r>
            <a:r>
              <a:rPr lang="en-US" b="0" i="0" dirty="0" err="1">
                <a:solidFill>
                  <a:srgbClr val="212529"/>
                </a:solidFill>
                <a:effectLst/>
                <a:uFillTx/>
                <a:latin typeface="open sans" panose="020B0606030504020204" pitchFamily="34" charset="0"/>
              </a:rPr>
              <a:t>taskList</a:t>
            </a:r>
            <a:r>
              <a:rPr lang="en-US" b="0" i="0" dirty="0">
                <a:solidFill>
                  <a:srgbClr val="212529"/>
                </a:solidFill>
                <a:effectLst/>
                <a:uFillTx/>
                <a:latin typeface="open sans" panose="020B0606030504020204" pitchFamily="34" charset="0"/>
              </a:rPr>
              <a:t>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Here’s what I came up with.</a:t>
            </a:r>
          </a:p>
        </p:txBody>
      </p:sp>
    </p:spTree>
    <p:extLst>
      <p:ext uri="{BB962C8B-B14F-4D97-AF65-F5344CB8AC3E}">
        <p14:creationId xmlns:p14="http://schemas.microsoft.com/office/powerpoint/2010/main" val="2061872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This way, the module has two exports. The default is the generic User type that can be used anywhere, and the other is a named export (Me) to be used under the me field scope.</a:t>
            </a:r>
          </a:p>
        </p:txBody>
      </p:sp>
    </p:spTree>
    <p:extLst>
      <p:ext uri="{BB962C8B-B14F-4D97-AF65-F5344CB8AC3E}">
        <p14:creationId xmlns:p14="http://schemas.microsoft.com/office/powerpoint/2010/main" val="2953595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736942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implementation of </a:t>
            </a:r>
            <a:r>
              <a:rPr lang="en-US" b="0" i="0" dirty="0" err="1">
                <a:solidFill>
                  <a:srgbClr val="212529"/>
                </a:solidFill>
                <a:effectLst/>
                <a:uFillTx/>
                <a:latin typeface="open sans" panose="020B0606030504020204" pitchFamily="34" charset="0"/>
              </a:rPr>
              <a:t>pgApi.tasksForUsers</a:t>
            </a:r>
            <a:r>
              <a:rPr lang="en-US" b="0" i="0" dirty="0">
                <a:solidFill>
                  <a:srgbClr val="212529"/>
                </a:solidFill>
                <a:effectLst/>
                <a:uFillTx/>
                <a:latin typeface="open sans" panose="020B0606030504020204" pitchFamily="34" charset="0"/>
              </a:rPr>
              <a:t> is similar to the other batch-loading function we wrote earlier. It will use the </a:t>
            </a:r>
            <a:r>
              <a:rPr lang="en-US" b="0" i="0" dirty="0" err="1">
                <a:solidFill>
                  <a:srgbClr val="212529"/>
                </a:solidFill>
                <a:effectLst/>
                <a:uFillTx/>
                <a:latin typeface="open sans" panose="020B0606030504020204" pitchFamily="34" charset="0"/>
              </a:rPr>
              <a:t>sqls.tasksForUsers</a:t>
            </a:r>
            <a:r>
              <a:rPr lang="en-US" b="0" i="0" dirty="0">
                <a:solidFill>
                  <a:srgbClr val="212529"/>
                </a:solidFill>
                <a:effectLst/>
                <a:uFillTx/>
                <a:latin typeface="open sans" panose="020B0606030504020204" pitchFamily="34" charset="0"/>
              </a:rPr>
              <a:t> statement and map the input array of IDs into an array of lists. </a:t>
            </a:r>
          </a:p>
        </p:txBody>
      </p:sp>
    </p:spTree>
    <p:extLst>
      <p:ext uri="{BB962C8B-B14F-4D97-AF65-F5344CB8AC3E}">
        <p14:creationId xmlns:p14="http://schemas.microsoft.com/office/powerpoint/2010/main" val="3114022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We’re only going to use this function with the current user ID value, but keeping all database fetching logic within resolvers the same is a good practice.</a:t>
            </a:r>
          </a:p>
        </p:txBody>
      </p:sp>
    </p:spTree>
    <p:extLst>
      <p:ext uri="{BB962C8B-B14F-4D97-AF65-F5344CB8AC3E}">
        <p14:creationId xmlns:p14="http://schemas.microsoft.com/office/powerpoint/2010/main" val="3217201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You can now test that the </a:t>
            </a:r>
            <a:r>
              <a:rPr lang="en-US" b="0" i="0" dirty="0" err="1">
                <a:solidFill>
                  <a:srgbClr val="212529"/>
                </a:solidFill>
                <a:effectLst/>
                <a:uFillTx/>
                <a:latin typeface="open sans" panose="020B0606030504020204" pitchFamily="34" charset="0"/>
              </a:rPr>
              <a:t>taskList</a:t>
            </a:r>
            <a:r>
              <a:rPr lang="en-US" b="0" i="0" dirty="0">
                <a:solidFill>
                  <a:srgbClr val="212529"/>
                </a:solidFill>
                <a:effectLst/>
                <a:uFillTx/>
                <a:latin typeface="open sans" panose="020B0606030504020204" pitchFamily="34" charset="0"/>
              </a:rPr>
              <a:t> field is available under the me field (don’t forget to include a valid </a:t>
            </a:r>
            <a:r>
              <a:rPr lang="en-US" b="0" i="0" dirty="0" err="1">
                <a:solidFill>
                  <a:srgbClr val="212529"/>
                </a:solidFill>
                <a:effectLst/>
                <a:uFillTx/>
                <a:latin typeface="open sans" panose="020B0606030504020204" pitchFamily="34" charset="0"/>
              </a:rPr>
              <a:t>authToken</a:t>
            </a:r>
            <a:r>
              <a:rPr lang="en-US" b="0" i="0" dirty="0">
                <a:solidFill>
                  <a:srgbClr val="212529"/>
                </a:solidFill>
                <a:effectLst/>
                <a:uFillTx/>
                <a:latin typeface="open sans" panose="020B0606030504020204" pitchFamily="34" charset="0"/>
              </a:rPr>
              <a:t> in the request headers). See figure</a:t>
            </a:r>
          </a:p>
        </p:txBody>
      </p:sp>
    </p:spTree>
    <p:extLst>
      <p:ext uri="{BB962C8B-B14F-4D97-AF65-F5344CB8AC3E}">
        <p14:creationId xmlns:p14="http://schemas.microsoft.com/office/powerpoint/2010/main" val="1956187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You can also make sure that the </a:t>
            </a:r>
            <a:r>
              <a:rPr lang="en-US" b="0" i="0" dirty="0" err="1">
                <a:solidFill>
                  <a:srgbClr val="212529"/>
                </a:solidFill>
                <a:effectLst/>
                <a:uFillTx/>
                <a:latin typeface="open sans" panose="020B0606030504020204" pitchFamily="34" charset="0"/>
              </a:rPr>
              <a:t>taskList</a:t>
            </a:r>
            <a:r>
              <a:rPr lang="en-US" b="0" i="0" dirty="0">
                <a:solidFill>
                  <a:srgbClr val="212529"/>
                </a:solidFill>
                <a:effectLst/>
                <a:uFillTx/>
                <a:latin typeface="open sans" panose="020B0606030504020204" pitchFamily="34" charset="0"/>
              </a:rPr>
              <a:t> field is not available under the author field using this query.</a:t>
            </a:r>
          </a:p>
        </p:txBody>
      </p:sp>
    </p:spTree>
    <p:extLst>
      <p:ext uri="{BB962C8B-B14F-4D97-AF65-F5344CB8AC3E}">
        <p14:creationId xmlns:p14="http://schemas.microsoft.com/office/powerpoint/2010/main" val="1725788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Now, in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/server.js, let’s create a new object to host all database mutation operations (from both databases) and make that object part of the global context.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Now all mutation resolvers will have access to all database mutation operations.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Resolvers for query fields will also have access to this new mutators object. However, they should never use it. Query fields should be pure and never cause side effects.</a:t>
            </a:r>
          </a:p>
        </p:txBody>
      </p:sp>
    </p:spTree>
    <p:extLst>
      <p:ext uri="{BB962C8B-B14F-4D97-AF65-F5344CB8AC3E}">
        <p14:creationId xmlns:p14="http://schemas.microsoft.com/office/powerpoint/2010/main" val="2928445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247267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184248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implement the </a:t>
            </a:r>
            <a:r>
              <a:rPr lang="en-US" b="0" i="0" dirty="0" err="1">
                <a:solidFill>
                  <a:srgbClr val="212529"/>
                </a:solidFill>
                <a:effectLst/>
                <a:uFillTx/>
                <a:latin typeface="open sans" panose="020B0606030504020204" pitchFamily="34" charset="0"/>
              </a:rPr>
              <a:t>taskCreate</a:t>
            </a:r>
            <a:r>
              <a:rPr lang="en-US" b="0" i="0" dirty="0">
                <a:solidFill>
                  <a:srgbClr val="212529"/>
                </a:solidFill>
                <a:effectLst/>
                <a:uFillTx/>
                <a:latin typeface="open sans" panose="020B0606030504020204" pitchFamily="34" charset="0"/>
              </a:rPr>
              <a:t> mutation field next. Here’s the part of the SDL text for it.</a:t>
            </a:r>
          </a:p>
        </p:txBody>
      </p:sp>
    </p:spTree>
    <p:extLst>
      <p:ext uri="{BB962C8B-B14F-4D97-AF65-F5344CB8AC3E}">
        <p14:creationId xmlns:p14="http://schemas.microsoft.com/office/powerpoint/2010/main" val="2769567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create a new type under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/schema/types to host the </a:t>
            </a:r>
            <a:r>
              <a:rPr lang="en-US" b="0" i="0" dirty="0" err="1">
                <a:solidFill>
                  <a:srgbClr val="212529"/>
                </a:solidFill>
                <a:effectLst/>
                <a:uFillTx/>
                <a:latin typeface="open sans" panose="020B0606030504020204" pitchFamily="34" charset="0"/>
              </a:rPr>
              <a:t>TaskInput</a:t>
            </a:r>
            <a:r>
              <a:rPr lang="en-US" b="0" i="0" dirty="0">
                <a:solidFill>
                  <a:srgbClr val="212529"/>
                </a:solidFill>
                <a:effectLst/>
                <a:uFillTx/>
                <a:latin typeface="open sans" panose="020B0606030504020204" pitchFamily="34" charset="0"/>
              </a:rPr>
              <a:t> type. Here’s the implementation I came up with.</a:t>
            </a:r>
          </a:p>
        </p:txBody>
      </p:sp>
    </p:spTree>
    <p:extLst>
      <p:ext uri="{BB962C8B-B14F-4D97-AF65-F5344CB8AC3E}">
        <p14:creationId xmlns:p14="http://schemas.microsoft.com/office/powerpoint/2010/main" val="3504266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TaskPayload</a:t>
            </a:r>
            <a:r>
              <a:rPr lang="en-US" b="0" i="0" dirty="0">
                <a:solidFill>
                  <a:srgbClr val="212529"/>
                </a:solidFill>
                <a:effectLst/>
                <a:uFillTx/>
                <a:latin typeface="open sans" panose="020B0606030504020204" pitchFamily="34" charset="0"/>
              </a:rPr>
              <a:t> type is a standard </a:t>
            </a:r>
            <a:r>
              <a:rPr lang="en-US" b="0" i="0" dirty="0" err="1">
                <a:solidFill>
                  <a:srgbClr val="212529"/>
                </a:solidFill>
                <a:effectLst/>
                <a:uFillTx/>
                <a:latin typeface="open sans" panose="020B0606030504020204" pitchFamily="34" charset="0"/>
              </a:rPr>
              <a:t>GraphQLObjectType</a:t>
            </a:r>
            <a:r>
              <a:rPr lang="en-US" b="0" i="0" dirty="0">
                <a:solidFill>
                  <a:srgbClr val="212529"/>
                </a:solidFill>
                <a:effectLst/>
                <a:uFillTx/>
                <a:latin typeface="open sans" panose="020B0606030504020204" pitchFamily="34" charset="0"/>
              </a:rPr>
              <a:t> that uses the Task type and the </a:t>
            </a:r>
            <a:r>
              <a:rPr lang="en-US" b="0" i="0" dirty="0" err="1">
                <a:solidFill>
                  <a:srgbClr val="212529"/>
                </a:solidFill>
                <a:effectLst/>
                <a:uFillTx/>
                <a:latin typeface="open sans" panose="020B0606030504020204" pitchFamily="34" charset="0"/>
              </a:rPr>
              <a:t>UserError</a:t>
            </a:r>
            <a:r>
              <a:rPr lang="en-US" b="0" i="0" dirty="0">
                <a:solidFill>
                  <a:srgbClr val="212529"/>
                </a:solidFill>
                <a:effectLst/>
                <a:uFillTx/>
                <a:latin typeface="open sans" panose="020B0606030504020204" pitchFamily="34" charset="0"/>
              </a:rPr>
              <a:t> type (which are both defined already).</a:t>
            </a:r>
          </a:p>
        </p:txBody>
      </p:sp>
    </p:spTree>
    <p:extLst>
      <p:ext uri="{BB962C8B-B14F-4D97-AF65-F5344CB8AC3E}">
        <p14:creationId xmlns:p14="http://schemas.microsoft.com/office/powerpoint/2010/main" val="3853932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 can now import these two new types to create the </a:t>
            </a:r>
            <a:r>
              <a:rPr lang="en-US" b="0" i="0" dirty="0" err="1">
                <a:solidFill>
                  <a:srgbClr val="212529"/>
                </a:solidFill>
                <a:effectLst/>
                <a:uFillTx/>
                <a:latin typeface="open sans" panose="020B0606030504020204" pitchFamily="34" charset="0"/>
              </a:rPr>
              <a:t>taskCreate</a:t>
            </a:r>
            <a:r>
              <a:rPr lang="en-US" b="0" i="0" dirty="0">
                <a:solidFill>
                  <a:srgbClr val="212529"/>
                </a:solidFill>
                <a:effectLst/>
                <a:uFillTx/>
                <a:latin typeface="open sans" panose="020B0606030504020204" pitchFamily="34" charset="0"/>
              </a:rPr>
              <a:t> mutation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For the </a:t>
            </a:r>
            <a:r>
              <a:rPr lang="en-US" b="0" i="0" dirty="0" err="1">
                <a:solidFill>
                  <a:srgbClr val="212529"/>
                </a:solidFill>
                <a:effectLst/>
                <a:uFillTx/>
                <a:latin typeface="open sans" panose="020B0606030504020204" pitchFamily="34" charset="0"/>
              </a:rPr>
              <a:t>mutators.taskCreate</a:t>
            </a:r>
            <a:r>
              <a:rPr lang="en-US" b="0" i="0" dirty="0">
                <a:solidFill>
                  <a:srgbClr val="212529"/>
                </a:solidFill>
                <a:effectLst/>
                <a:uFillTx/>
                <a:latin typeface="open sans" panose="020B0606030504020204" pitchFamily="34" charset="0"/>
              </a:rPr>
              <a:t> method, we have to first validate the input values. For example, let’s make sure the content field has at least 15 characters. This would be similar to what we did for the password field in </a:t>
            </a:r>
            <a:r>
              <a:rPr lang="en-US" b="0" i="0" dirty="0" err="1">
                <a:solidFill>
                  <a:srgbClr val="212529"/>
                </a:solidFill>
                <a:effectLst/>
                <a:uFillTx/>
                <a:latin typeface="open sans" panose="020B0606030504020204" pitchFamily="34" charset="0"/>
              </a:rPr>
              <a:t>mutators.userCreate</a:t>
            </a:r>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2168692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If input validation is successful, we can insert the new Task record and return it as part of the mutation payload. The SQL statement I prepared for this mutation is </a:t>
            </a:r>
            <a:r>
              <a:rPr lang="en-US" b="0" i="0" dirty="0" err="1">
                <a:solidFill>
                  <a:srgbClr val="212529"/>
                </a:solidFill>
                <a:effectLst/>
                <a:uFillTx/>
                <a:latin typeface="open sans" panose="020B0606030504020204" pitchFamily="34" charset="0"/>
              </a:rPr>
              <a:t>sqls.taskInsert</a:t>
            </a:r>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38497082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Here’s a request you can use in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to test the </a:t>
            </a:r>
            <a:r>
              <a:rPr lang="en-US" b="0" i="0" dirty="0" err="1">
                <a:solidFill>
                  <a:srgbClr val="212529"/>
                </a:solidFill>
                <a:effectLst/>
                <a:uFillTx/>
                <a:latin typeface="open sans" panose="020B0606030504020204" pitchFamily="34" charset="0"/>
              </a:rPr>
              <a:t>taskCreate</a:t>
            </a:r>
            <a:r>
              <a:rPr lang="en-US" b="0" i="0" dirty="0">
                <a:solidFill>
                  <a:srgbClr val="212529"/>
                </a:solidFill>
                <a:effectLst/>
                <a:uFillTx/>
                <a:latin typeface="open sans" panose="020B0606030504020204" pitchFamily="34" charset="0"/>
              </a:rPr>
              <a:t> mutation.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Test it with and without a valid </a:t>
            </a:r>
            <a:r>
              <a:rPr lang="en-US" b="0" i="0" dirty="0" err="1">
                <a:solidFill>
                  <a:srgbClr val="212529"/>
                </a:solidFill>
                <a:effectLst/>
                <a:uFillTx/>
                <a:latin typeface="open sans" panose="020B0606030504020204" pitchFamily="34" charset="0"/>
              </a:rPr>
              <a:t>authToken</a:t>
            </a:r>
            <a:r>
              <a:rPr lang="en-US" b="0" i="0" dirty="0">
                <a:solidFill>
                  <a:srgbClr val="212529"/>
                </a:solidFill>
                <a:effectLst/>
                <a:uFillTx/>
                <a:latin typeface="open sans" panose="020B0606030504020204" pitchFamily="34" charset="0"/>
              </a:rPr>
              <a:t> value in the request headers.</a:t>
            </a:r>
          </a:p>
        </p:txBody>
      </p:sp>
    </p:spTree>
    <p:extLst>
      <p:ext uri="{BB962C8B-B14F-4D97-AF65-F5344CB8AC3E}">
        <p14:creationId xmlns:p14="http://schemas.microsoft.com/office/powerpoint/2010/main" val="17512399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Let’s now implement the two mutations to add an Approach to a Task (</a:t>
            </a:r>
            <a:r>
              <a:rPr lang="en-US" dirty="0" err="1">
                <a:uFillTx/>
              </a:rPr>
              <a:t>approachCreate</a:t>
            </a:r>
            <a:r>
              <a:rPr lang="en-US" dirty="0">
                <a:uFillTx/>
              </a:rPr>
              <a:t>) and vote on existing Approaches (</a:t>
            </a:r>
            <a:r>
              <a:rPr lang="en-US" dirty="0" err="1">
                <a:uFillTx/>
              </a:rPr>
              <a:t>approachVote</a:t>
            </a:r>
            <a:r>
              <a:rPr lang="en-US" dirty="0">
                <a:uFillTx/>
              </a:rPr>
              <a:t>).</a:t>
            </a:r>
            <a:endParaRPr dirty="0">
              <a:uFillTx/>
            </a:endParaRPr>
          </a:p>
        </p:txBody>
      </p:sp>
    </p:spTree>
    <p:extLst>
      <p:ext uri="{BB962C8B-B14F-4D97-AF65-F5344CB8AC3E}">
        <p14:creationId xmlns:p14="http://schemas.microsoft.com/office/powerpoint/2010/main" val="17251494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Here’s the part of the SDL that we need to focus on to implement the </a:t>
            </a:r>
            <a:r>
              <a:rPr lang="en-US" b="0" i="0" dirty="0" err="1">
                <a:solidFill>
                  <a:srgbClr val="212529"/>
                </a:solidFill>
                <a:effectLst/>
                <a:uFillTx/>
                <a:latin typeface="open sans" panose="020B0606030504020204" pitchFamily="34" charset="0"/>
              </a:rPr>
              <a:t>approachCreate</a:t>
            </a:r>
            <a:r>
              <a:rPr lang="en-US" b="0" i="0" dirty="0">
                <a:solidFill>
                  <a:srgbClr val="212529"/>
                </a:solidFill>
                <a:effectLst/>
                <a:uFillTx/>
                <a:latin typeface="open sans" panose="020B0606030504020204" pitchFamily="34" charset="0"/>
              </a:rPr>
              <a:t> mutation.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start with the mutation field this time, which goes in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/schema/ mutations.js. Let’s plan on having a </a:t>
            </a:r>
            <a:r>
              <a:rPr lang="en-US" b="0" i="0" dirty="0" err="1">
                <a:solidFill>
                  <a:srgbClr val="212529"/>
                </a:solidFill>
                <a:effectLst/>
                <a:uFillTx/>
                <a:latin typeface="open sans" panose="020B0606030504020204" pitchFamily="34" charset="0"/>
              </a:rPr>
              <a:t>mutators.approachCreate</a:t>
            </a:r>
            <a:r>
              <a:rPr lang="en-US" b="0" i="0" dirty="0">
                <a:solidFill>
                  <a:srgbClr val="212529"/>
                </a:solidFill>
                <a:effectLst/>
                <a:uFillTx/>
                <a:latin typeface="open sans" panose="020B0606030504020204" pitchFamily="34" charset="0"/>
              </a:rPr>
              <a:t> function to invoke database statements.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Because an Approach record may have extra Detail elements, this mutation has to insert a record in PostgreSQL and then insert a document in MongoDB. The MongoDB operation depends on the PostgreSQL operation. The simplest way to implement that is to use a dependency injection and make the main </a:t>
            </a:r>
            <a:r>
              <a:rPr lang="en-US" b="0" i="0" dirty="0" err="1">
                <a:solidFill>
                  <a:srgbClr val="212529"/>
                </a:solidFill>
                <a:effectLst/>
                <a:uFillTx/>
                <a:latin typeface="open sans" panose="020B0606030504020204" pitchFamily="34" charset="0"/>
              </a:rPr>
              <a:t>mutators.approachCreate</a:t>
            </a:r>
            <a:r>
              <a:rPr lang="en-US" b="0" i="0" dirty="0">
                <a:solidFill>
                  <a:srgbClr val="212529"/>
                </a:solidFill>
                <a:effectLst/>
                <a:uFillTx/>
                <a:latin typeface="open sans" panose="020B0606030504020204" pitchFamily="34" charset="0"/>
              </a:rPr>
              <a:t> function do the work in both databases in order. One way to do that is to pass the context-level mutators object to the main mutator function as an argument.</a:t>
            </a:r>
          </a:p>
        </p:txBody>
      </p:sp>
    </p:spTree>
    <p:extLst>
      <p:ext uri="{BB962C8B-B14F-4D97-AF65-F5344CB8AC3E}">
        <p14:creationId xmlns:p14="http://schemas.microsoft.com/office/powerpoint/2010/main" val="3704707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25446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This way, the </a:t>
            </a:r>
            <a:r>
              <a:rPr lang="en-US" b="0" i="0" dirty="0" err="1">
                <a:solidFill>
                  <a:srgbClr val="212529"/>
                </a:solidFill>
                <a:effectLst/>
                <a:uFillTx/>
                <a:latin typeface="open sans" panose="020B0606030504020204" pitchFamily="34" charset="0"/>
              </a:rPr>
              <a:t>mutators.approachCreate</a:t>
            </a:r>
            <a:r>
              <a:rPr lang="en-US" b="0" i="0" dirty="0">
                <a:solidFill>
                  <a:srgbClr val="212529"/>
                </a:solidFill>
                <a:effectLst/>
                <a:uFillTx/>
                <a:latin typeface="open sans" panose="020B0606030504020204" pitchFamily="34" charset="0"/>
              </a:rPr>
              <a:t> function can start with the PostgreSQL insert and then invoke a different mutator function to do the insert in MongoDB. Alternatively, we could invoke the two database operations with two different functions within the resolve function, but I think having one mutator function responsible for the complete Approach insert operation is cleaner.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Instead of passing mutators as an argument, we could rely on the fact that mutators is the caller of </a:t>
            </a:r>
            <a:r>
              <a:rPr lang="en-US" b="0" i="0" dirty="0" err="1">
                <a:solidFill>
                  <a:srgbClr val="212529"/>
                </a:solidFill>
                <a:effectLst/>
                <a:uFillTx/>
                <a:latin typeface="open sans" panose="020B0606030504020204" pitchFamily="34" charset="0"/>
              </a:rPr>
              <a:t>approachCreate</a:t>
            </a:r>
            <a:r>
              <a:rPr lang="en-US" b="0" i="0" dirty="0">
                <a:solidFill>
                  <a:srgbClr val="212529"/>
                </a:solidFill>
                <a:effectLst/>
                <a:uFillTx/>
                <a:latin typeface="open sans" panose="020B0606030504020204" pitchFamily="34" charset="0"/>
              </a:rPr>
              <a:t>, make </a:t>
            </a:r>
            <a:r>
              <a:rPr lang="en-US" b="0" i="0" dirty="0" err="1">
                <a:solidFill>
                  <a:srgbClr val="212529"/>
                </a:solidFill>
                <a:effectLst/>
                <a:uFillTx/>
                <a:latin typeface="open sans" panose="020B0606030504020204" pitchFamily="34" charset="0"/>
              </a:rPr>
              <a:t>approachCreate</a:t>
            </a:r>
            <a:r>
              <a:rPr lang="en-US" b="0" i="0" dirty="0">
                <a:solidFill>
                  <a:srgbClr val="212529"/>
                </a:solidFill>
                <a:effectLst/>
                <a:uFillTx/>
                <a:latin typeface="open sans" panose="020B0606030504020204" pitchFamily="34" charset="0"/>
              </a:rPr>
              <a:t> a regular (not arrow) function, and then access mutators in it using the this keyword. I think the argument approach is more readable.</a:t>
            </a:r>
          </a:p>
        </p:txBody>
      </p:sp>
    </p:spTree>
    <p:extLst>
      <p:ext uri="{BB962C8B-B14F-4D97-AF65-F5344CB8AC3E}">
        <p14:creationId xmlns:p14="http://schemas.microsoft.com/office/powerpoint/2010/main" val="13319008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create the payload and input types this mutation uses. We have </a:t>
            </a:r>
            <a:r>
              <a:rPr lang="en-US" b="0" i="0" dirty="0" err="1">
                <a:solidFill>
                  <a:srgbClr val="212529"/>
                </a:solidFill>
                <a:effectLst/>
                <a:uFillTx/>
                <a:latin typeface="open sans" panose="020B0606030504020204" pitchFamily="34" charset="0"/>
              </a:rPr>
              <a:t>ApproachPayload</a:t>
            </a:r>
            <a:r>
              <a:rPr lang="en-US" b="0" i="0" dirty="0">
                <a:solidFill>
                  <a:srgbClr val="212529"/>
                </a:solidFill>
                <a:effectLst/>
                <a:uFillTx/>
                <a:latin typeface="open sans" panose="020B0606030504020204" pitchFamily="34" charset="0"/>
              </a:rPr>
              <a:t>, which is a simple instance of </a:t>
            </a:r>
            <a:r>
              <a:rPr lang="en-US" b="0" i="0" dirty="0" err="1">
                <a:solidFill>
                  <a:srgbClr val="212529"/>
                </a:solidFill>
                <a:effectLst/>
                <a:uFillTx/>
                <a:latin typeface="open sans" panose="020B0606030504020204" pitchFamily="34" charset="0"/>
              </a:rPr>
              <a:t>GraphQLObjectType</a:t>
            </a:r>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2045323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a:t>
            </a:r>
            <a:r>
              <a:rPr lang="en-US" dirty="0" err="1"/>
              <a:t>ApproachDetailInput</a:t>
            </a:r>
            <a:r>
              <a:rPr lang="en-US" b="0" i="0" dirty="0">
                <a:solidFill>
                  <a:srgbClr val="222222"/>
                </a:solidFill>
                <a:effectLst/>
                <a:latin typeface="Merriweather" panose="00000500000000000000" pitchFamily="2" charset="0"/>
              </a:rPr>
              <a:t> and </a:t>
            </a:r>
            <a:r>
              <a:rPr lang="en-US" dirty="0" err="1"/>
              <a:t>ApproachInput</a:t>
            </a:r>
            <a:r>
              <a:rPr lang="en-US" b="0" i="0" dirty="0">
                <a:solidFill>
                  <a:srgbClr val="222222"/>
                </a:solidFill>
                <a:effectLst/>
                <a:latin typeface="Merriweather" panose="00000500000000000000" pitchFamily="2" charset="0"/>
              </a:rPr>
              <a:t> types are both instances of the </a:t>
            </a:r>
            <a:r>
              <a:rPr lang="en-US" dirty="0" err="1"/>
              <a:t>GraphQLInputObjectType</a:t>
            </a:r>
            <a:r>
              <a:rPr lang="en-US" b="0" i="0" dirty="0">
                <a:solidFill>
                  <a:srgbClr val="222222"/>
                </a:solidFill>
                <a:effectLst/>
                <a:latin typeface="Merriweather" panose="00000500000000000000" pitchFamily="2" charset="0"/>
              </a:rPr>
              <a:t>.</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625892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To implement </a:t>
            </a:r>
            <a:r>
              <a:rPr lang="en-US" b="0" i="0" dirty="0" err="1">
                <a:solidFill>
                  <a:srgbClr val="212529"/>
                </a:solidFill>
                <a:effectLst/>
                <a:uFillTx/>
                <a:latin typeface="open sans" panose="020B0606030504020204" pitchFamily="34" charset="0"/>
              </a:rPr>
              <a:t>mutators.approachCreate</a:t>
            </a:r>
            <a:r>
              <a:rPr lang="en-US" b="0" i="0" dirty="0">
                <a:solidFill>
                  <a:srgbClr val="212529"/>
                </a:solidFill>
                <a:effectLst/>
                <a:uFillTx/>
                <a:latin typeface="open sans" panose="020B0606030504020204" pitchFamily="34" charset="0"/>
              </a:rPr>
              <a:t>, we can use the </a:t>
            </a:r>
            <a:r>
              <a:rPr lang="en-US" b="0" i="0" dirty="0" err="1">
                <a:solidFill>
                  <a:srgbClr val="212529"/>
                </a:solidFill>
                <a:effectLst/>
                <a:uFillTx/>
                <a:latin typeface="open sans" panose="020B0606030504020204" pitchFamily="34" charset="0"/>
              </a:rPr>
              <a:t>sqls.approachInsert</a:t>
            </a:r>
            <a:r>
              <a:rPr lang="en-US" b="0" i="0" dirty="0">
                <a:solidFill>
                  <a:srgbClr val="212529"/>
                </a:solidFill>
                <a:effectLst/>
                <a:uFillTx/>
                <a:latin typeface="open sans" panose="020B0606030504020204" pitchFamily="34" charset="0"/>
              </a:rPr>
              <a:t> statement to insert the main Approach record into PostgreSQL. If that is successful, we pass the ID of the newly created Approach record to a MongoDB mutators method. </a:t>
            </a:r>
          </a:p>
        </p:txBody>
      </p:sp>
    </p:spTree>
    <p:extLst>
      <p:ext uri="{BB962C8B-B14F-4D97-AF65-F5344CB8AC3E}">
        <p14:creationId xmlns:p14="http://schemas.microsoft.com/office/powerpoint/2010/main" val="16424988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Furthermore, we need to increment the </a:t>
            </a:r>
            <a:r>
              <a:rPr lang="en-US" b="0" i="0" dirty="0" err="1">
                <a:solidFill>
                  <a:srgbClr val="212529"/>
                </a:solidFill>
                <a:effectLst/>
                <a:uFillTx/>
                <a:latin typeface="open sans" panose="020B0606030504020204" pitchFamily="34" charset="0"/>
              </a:rPr>
              <a:t>approach_count</a:t>
            </a:r>
            <a:r>
              <a:rPr lang="en-US" b="0" i="0" dirty="0">
                <a:solidFill>
                  <a:srgbClr val="212529"/>
                </a:solidFill>
                <a:effectLst/>
                <a:uFillTx/>
                <a:latin typeface="open sans" panose="020B0606030504020204" pitchFamily="34" charset="0"/>
              </a:rPr>
              <a:t> column in the </a:t>
            </a:r>
            <a:r>
              <a:rPr lang="en-US" b="0" i="0" dirty="0" err="1">
                <a:solidFill>
                  <a:srgbClr val="212529"/>
                </a:solidFill>
                <a:effectLst/>
                <a:uFillTx/>
                <a:latin typeface="open sans" panose="020B0606030504020204" pitchFamily="34" charset="0"/>
              </a:rPr>
              <a:t>azdev.tasks</a:t>
            </a:r>
            <a:r>
              <a:rPr lang="en-US" b="0" i="0" dirty="0">
                <a:solidFill>
                  <a:srgbClr val="212529"/>
                </a:solidFill>
                <a:effectLst/>
                <a:uFillTx/>
                <a:latin typeface="open sans" panose="020B0606030504020204" pitchFamily="34" charset="0"/>
              </a:rPr>
              <a:t> table. I prepared the statement </a:t>
            </a:r>
            <a:r>
              <a:rPr lang="en-US" b="0" i="0" dirty="0" err="1">
                <a:solidFill>
                  <a:srgbClr val="212529"/>
                </a:solidFill>
                <a:effectLst/>
                <a:uFillTx/>
                <a:latin typeface="open sans" panose="020B0606030504020204" pitchFamily="34" charset="0"/>
              </a:rPr>
              <a:t>sqls.approachCountIncrement</a:t>
            </a:r>
            <a:r>
              <a:rPr lang="en-US" b="0" i="0" dirty="0">
                <a:solidFill>
                  <a:srgbClr val="212529"/>
                </a:solidFill>
                <a:effectLst/>
                <a:uFillTx/>
                <a:latin typeface="open sans" panose="020B0606030504020204" pitchFamily="34" charset="0"/>
              </a:rPr>
              <a:t> to do that.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Remember how, when we implemented the </a:t>
            </a:r>
            <a:r>
              <a:rPr lang="en-US" b="0" i="0" dirty="0" err="1">
                <a:solidFill>
                  <a:srgbClr val="212529"/>
                </a:solidFill>
                <a:effectLst/>
                <a:uFillTx/>
                <a:latin typeface="open sans" panose="020B0606030504020204" pitchFamily="34" charset="0"/>
              </a:rPr>
              <a:t>detailList</a:t>
            </a:r>
            <a:r>
              <a:rPr lang="en-US" b="0" i="0" dirty="0">
                <a:solidFill>
                  <a:srgbClr val="212529"/>
                </a:solidFill>
                <a:effectLst/>
                <a:uFillTx/>
                <a:latin typeface="open sans" panose="020B0606030504020204" pitchFamily="34" charset="0"/>
              </a:rPr>
              <a:t> field under the approaches field, we had to convert the list from an object (as stored in MongoDB) to an array (as defined for the </a:t>
            </a:r>
            <a:r>
              <a:rPr lang="en-US" b="0" i="0" dirty="0" err="1">
                <a:solidFill>
                  <a:srgbClr val="212529"/>
                </a:solidFill>
                <a:effectLst/>
                <a:uFillTx/>
                <a:latin typeface="open sans" panose="020B0606030504020204" pitchFamily="34" charset="0"/>
              </a:rPr>
              <a:t>detailList</a:t>
            </a:r>
            <a:r>
              <a:rPr lang="en-US" b="0" i="0" dirty="0">
                <a:solidFill>
                  <a:srgbClr val="212529"/>
                </a:solidFill>
                <a:effectLst/>
                <a:uFillTx/>
                <a:latin typeface="open sans" panose="020B0606030504020204" pitchFamily="34" charset="0"/>
              </a:rPr>
              <a:t>)? </a:t>
            </a:r>
          </a:p>
        </p:txBody>
      </p:sp>
    </p:spTree>
    <p:extLst>
      <p:ext uri="{BB962C8B-B14F-4D97-AF65-F5344CB8AC3E}">
        <p14:creationId xmlns:p14="http://schemas.microsoft.com/office/powerpoint/2010/main" val="17755110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We’ll need to do the exact inverse conversion for the </a:t>
            </a:r>
            <a:r>
              <a:rPr lang="en-US" b="0" i="0" dirty="0" err="1">
                <a:solidFill>
                  <a:srgbClr val="212529"/>
                </a:solidFill>
                <a:effectLst/>
                <a:uFillTx/>
                <a:latin typeface="open sans" panose="020B0606030504020204" pitchFamily="34" charset="0"/>
              </a:rPr>
              <a:t>approachDetailCreate</a:t>
            </a:r>
            <a:r>
              <a:rPr lang="en-US" b="0" i="0" dirty="0">
                <a:solidFill>
                  <a:srgbClr val="212529"/>
                </a:solidFill>
                <a:effectLst/>
                <a:uFillTx/>
                <a:latin typeface="open sans" panose="020B0606030504020204" pitchFamily="34" charset="0"/>
              </a:rPr>
              <a:t> method. We need to convert this format (as we designed it for the </a:t>
            </a:r>
            <a:r>
              <a:rPr lang="en-US" b="0" i="0" dirty="0" err="1">
                <a:solidFill>
                  <a:srgbClr val="212529"/>
                </a:solidFill>
                <a:effectLst/>
                <a:uFillTx/>
                <a:latin typeface="open sans" panose="020B0606030504020204" pitchFamily="34" charset="0"/>
              </a:rPr>
              <a:t>ApproachDetailInput</a:t>
            </a:r>
            <a:r>
              <a:rPr lang="en-US" b="0" i="0" dirty="0">
                <a:solidFill>
                  <a:srgbClr val="212529"/>
                </a:solidFill>
                <a:effectLst/>
                <a:uFillTx/>
                <a:latin typeface="open sans" panose="020B0606030504020204" pitchFamily="34" charset="0"/>
              </a:rPr>
              <a:t> type):</a:t>
            </a:r>
          </a:p>
        </p:txBody>
      </p:sp>
    </p:spTree>
    <p:extLst>
      <p:ext uri="{BB962C8B-B14F-4D97-AF65-F5344CB8AC3E}">
        <p14:creationId xmlns:p14="http://schemas.microsoft.com/office/powerpoint/2010/main" val="196906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174955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A simple loop can do the trick. Here’s what I came up with for this conversion and for inserting the MongoDB record.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However, while this is the right direction for what we have to do, it will not work. There is a problem with this code. Can you spot it?</a:t>
            </a:r>
          </a:p>
        </p:txBody>
      </p:sp>
    </p:spTree>
    <p:extLst>
      <p:ext uri="{BB962C8B-B14F-4D97-AF65-F5344CB8AC3E}">
        <p14:creationId xmlns:p14="http://schemas.microsoft.com/office/powerpoint/2010/main" val="1898029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forEach</a:t>
            </a:r>
            <a:r>
              <a:rPr lang="en-US" b="0" i="0" dirty="0">
                <a:solidFill>
                  <a:srgbClr val="212529"/>
                </a:solidFill>
                <a:effectLst/>
                <a:uFillTx/>
                <a:latin typeface="open sans" panose="020B0606030504020204" pitchFamily="34" charset="0"/>
              </a:rPr>
              <a:t> loop in listing 8.48 is optimized to use the category VALUES as keys for the new object. However, the values stored in the database are lowercase plurals (that is, notes), while the values exposed to the consumers (and used in inputs) are uppercase singulars (that is, NOTE). Instead of doing that conversion in the code,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ENUM type offers a way to change the values of items to match what’s stored in the database and still expose a different value to API consumers. Here’s how to do that.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This way, the consumer sees the uppercase version but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will convert that to the lowercase version when it communicates with the database</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050371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 now need to change the first conversion we made to work with this ENUM type change.</a:t>
            </a:r>
          </a:p>
        </p:txBody>
      </p:sp>
    </p:spTree>
    <p:extLst>
      <p:ext uri="{BB962C8B-B14F-4D97-AF65-F5344CB8AC3E}">
        <p14:creationId xmlns:p14="http://schemas.microsoft.com/office/powerpoint/2010/main" val="21623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Just as we defined a </a:t>
            </a:r>
            <a:r>
              <a:rPr lang="en-US" b="0" i="0" dirty="0" err="1">
                <a:solidFill>
                  <a:srgbClr val="212529"/>
                </a:solidFill>
                <a:effectLst/>
                <a:uFillTx/>
                <a:latin typeface="open sans" panose="020B0606030504020204" pitchFamily="34" charset="0"/>
              </a:rPr>
              <a:t>QueryType</a:t>
            </a:r>
            <a:r>
              <a:rPr lang="en-US" b="0" i="0" dirty="0">
                <a:solidFill>
                  <a:srgbClr val="212529"/>
                </a:solidFill>
                <a:effectLst/>
                <a:uFillTx/>
                <a:latin typeface="open sans" panose="020B0606030504020204" pitchFamily="34" charset="0"/>
              </a:rPr>
              <a:t> that held all the root query fields that API consumers could start with, we need to define a </a:t>
            </a:r>
            <a:r>
              <a:rPr lang="en-US" b="0" i="0" dirty="0" err="1">
                <a:solidFill>
                  <a:srgbClr val="212529"/>
                </a:solidFill>
                <a:effectLst/>
                <a:uFillTx/>
                <a:latin typeface="open sans" panose="020B0606030504020204" pitchFamily="34" charset="0"/>
              </a:rPr>
              <a:t>MutationType</a:t>
            </a:r>
            <a:r>
              <a:rPr lang="en-US" b="0" i="0" dirty="0">
                <a:solidFill>
                  <a:srgbClr val="212529"/>
                </a:solidFill>
                <a:effectLst/>
                <a:uFillTx/>
                <a:latin typeface="open sans" panose="020B0606030504020204" pitchFamily="34" charset="0"/>
              </a:rPr>
              <a:t> to hold all the mutation fields that API consumers can invoke. We do that in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/schema/index.js, mirroring what we already have there for </a:t>
            </a:r>
            <a:r>
              <a:rPr lang="en-US" b="0" i="0" dirty="0" err="1">
                <a:solidFill>
                  <a:srgbClr val="212529"/>
                </a:solidFill>
                <a:effectLst/>
                <a:uFillTx/>
                <a:latin typeface="open sans" panose="020B0606030504020204" pitchFamily="34" charset="0"/>
              </a:rPr>
              <a:t>QueryType</a:t>
            </a:r>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21945467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You can test the </a:t>
            </a:r>
            <a:r>
              <a:rPr lang="en-US" b="0" i="0" dirty="0" err="1">
                <a:solidFill>
                  <a:srgbClr val="212529"/>
                </a:solidFill>
                <a:effectLst/>
                <a:uFillTx/>
                <a:latin typeface="open sans" panose="020B0606030504020204" pitchFamily="34" charset="0"/>
              </a:rPr>
              <a:t>approachCreate</a:t>
            </a:r>
            <a:r>
              <a:rPr lang="en-US" b="0" i="0" dirty="0">
                <a:solidFill>
                  <a:srgbClr val="212529"/>
                </a:solidFill>
                <a:effectLst/>
                <a:uFillTx/>
                <a:latin typeface="open sans" panose="020B0606030504020204" pitchFamily="34" charset="0"/>
              </a:rPr>
              <a:t> mutation with the following request.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Error handling becomes more challenging when using different data sources for entities that are related. For example, think of what needs to be done if an error occurs in MongoDB while creating an Approach. What should happen to the Approach record in PostgreSQL?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way to handle cross-database-related operations is to use database transactions, which allow us to group multiple operations and treat them as one unit of work that can either happen in full or not happen at all. In PostgreSQL, a transaction is set up by surrounding the SQL commands of the transaction with BEGIN and COMMIT commands; and a transaction can be cancelled using the ROLLBACK command. Combining that with a try/catch statement in JavaScript offers a way to ensure that cross-database-related work is either complete or should be reported back to the consumer as an error.</a:t>
            </a:r>
          </a:p>
        </p:txBody>
      </p:sp>
    </p:spTree>
    <p:extLst>
      <p:ext uri="{BB962C8B-B14F-4D97-AF65-F5344CB8AC3E}">
        <p14:creationId xmlns:p14="http://schemas.microsoft.com/office/powerpoint/2010/main" val="28160160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 planned to give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 API consumers a way to vote on Approach records. They can vote either up or down on any Approach.</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Here’s the part of the SDL text that we need to focus on for the </a:t>
            </a:r>
            <a:r>
              <a:rPr lang="en-US" b="0" i="0" dirty="0" err="1">
                <a:solidFill>
                  <a:srgbClr val="212529"/>
                </a:solidFill>
                <a:effectLst/>
                <a:uFillTx/>
                <a:latin typeface="open sans" panose="020B0606030504020204" pitchFamily="34" charset="0"/>
              </a:rPr>
              <a:t>approachVote</a:t>
            </a:r>
            <a:r>
              <a:rPr lang="en-US" b="0" i="0" dirty="0">
                <a:solidFill>
                  <a:srgbClr val="212529"/>
                </a:solidFill>
                <a:effectLst/>
                <a:uFillTx/>
                <a:latin typeface="open sans" panose="020B0606030504020204" pitchFamily="34" charset="0"/>
              </a:rPr>
              <a:t> mutation.</a:t>
            </a:r>
          </a:p>
        </p:txBody>
      </p:sp>
    </p:spTree>
    <p:extLst>
      <p:ext uri="{BB962C8B-B14F-4D97-AF65-F5344CB8AC3E}">
        <p14:creationId xmlns:p14="http://schemas.microsoft.com/office/powerpoint/2010/main" val="32876769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At this point, I would be seriously disappointed if you don’t try to implement this mutation on your own. To leave you no excuse for not trying, I’ve prepared the </a:t>
            </a:r>
            <a:r>
              <a:rPr lang="en-US" b="0" i="0" dirty="0" err="1">
                <a:solidFill>
                  <a:srgbClr val="212529"/>
                </a:solidFill>
                <a:effectLst/>
                <a:uFillTx/>
                <a:latin typeface="open sans" panose="020B0606030504020204" pitchFamily="34" charset="0"/>
              </a:rPr>
              <a:t>sqls.approachVote</a:t>
            </a:r>
            <a:r>
              <a:rPr lang="en-US" b="0" i="0" dirty="0">
                <a:solidFill>
                  <a:srgbClr val="212529"/>
                </a:solidFill>
                <a:effectLst/>
                <a:uFillTx/>
                <a:latin typeface="open sans" panose="020B0606030504020204" pitchFamily="34" charset="0"/>
              </a:rPr>
              <a:t> statement that you can use.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sqls.approachVote</a:t>
            </a:r>
            <a:r>
              <a:rPr lang="en-US" b="0" i="0" dirty="0">
                <a:solidFill>
                  <a:srgbClr val="212529"/>
                </a:solidFill>
                <a:effectLst/>
                <a:uFillTx/>
                <a:latin typeface="open sans" panose="020B0606030504020204" pitchFamily="34" charset="0"/>
              </a:rPr>
              <a:t> statement expects input in this order: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ID of the Approach on which the user is voting</a:t>
            </a:r>
          </a:p>
          <a:p>
            <a:pPr algn="l" fontAlgn="base"/>
            <a:r>
              <a:rPr lang="en-US" b="0" i="0" dirty="0">
                <a:solidFill>
                  <a:srgbClr val="212529"/>
                </a:solidFill>
                <a:effectLst/>
                <a:uFillTx/>
                <a:latin typeface="open sans" panose="020B0606030504020204" pitchFamily="34" charset="0"/>
              </a:rPr>
              <a:t>The </a:t>
            </a:r>
            <a:r>
              <a:rPr lang="en-US" b="0" i="0" dirty="0" err="1">
                <a:solidFill>
                  <a:srgbClr val="212529"/>
                </a:solidFill>
                <a:effectLst/>
                <a:uFillTx/>
                <a:latin typeface="open sans" panose="020B0606030504020204" pitchFamily="34" charset="0"/>
              </a:rPr>
              <a:t>voteIncrement</a:t>
            </a:r>
            <a:r>
              <a:rPr lang="en-US" b="0" i="0" dirty="0">
                <a:solidFill>
                  <a:srgbClr val="212529"/>
                </a:solidFill>
                <a:effectLst/>
                <a:uFillTx/>
                <a:latin typeface="open sans" panose="020B0606030504020204" pitchFamily="34" charset="0"/>
              </a:rPr>
              <a:t> value, which should be either 1 or -1, depending on the type of vote (1 for up, -1 for down)</a:t>
            </a:r>
          </a:p>
        </p:txBody>
      </p:sp>
    </p:spTree>
    <p:extLst>
      <p:ext uri="{BB962C8B-B14F-4D97-AF65-F5344CB8AC3E}">
        <p14:creationId xmlns:p14="http://schemas.microsoft.com/office/powerpoint/2010/main" val="31573217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Here’s a request you can use in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to test your implementation.</a:t>
            </a:r>
          </a:p>
        </p:txBody>
      </p:sp>
    </p:spTree>
    <p:extLst>
      <p:ext uri="{BB962C8B-B14F-4D97-AF65-F5344CB8AC3E}">
        <p14:creationId xmlns:p14="http://schemas.microsoft.com/office/powerpoint/2010/main" val="38112712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Here are the changes I made to implement the </a:t>
            </a:r>
            <a:r>
              <a:rPr lang="en-US" dirty="0" err="1"/>
              <a:t>approachVote</a:t>
            </a:r>
            <a:r>
              <a:rPr lang="en-US" b="0" i="0" dirty="0">
                <a:solidFill>
                  <a:srgbClr val="222222"/>
                </a:solidFill>
                <a:effectLst/>
                <a:latin typeface="Merriweather" panose="00000500000000000000" pitchFamily="2" charset="0"/>
              </a:rPr>
              <a:t> mutation.</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9078222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de-DE" b="1" i="0" dirty="0">
                <a:solidFill>
                  <a:srgbClr val="222222"/>
                </a:solidFill>
                <a:effectLst/>
                <a:latin typeface="Lato" panose="020F0502020204030203" pitchFamily="34" charset="0"/>
              </a:rPr>
              <a:t>Changes in api/src/schema/mutations.js</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0133614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Changes in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db</a:t>
            </a:r>
            <a:r>
              <a:rPr lang="en-US" b="0" i="0" dirty="0">
                <a:solidFill>
                  <a:srgbClr val="212529"/>
                </a:solidFill>
                <a:effectLst/>
                <a:uFillTx/>
                <a:latin typeface="open sans" panose="020B0606030504020204" pitchFamily="34" charset="0"/>
              </a:rPr>
              <a:t>/pg-api.js; new mutators function</a:t>
            </a:r>
          </a:p>
          <a:p>
            <a:pPr algn="l" fontAlgn="base"/>
            <a:endParaRPr lang="en-US" b="0" i="0" dirty="0">
              <a:solidFill>
                <a:srgbClr val="212529"/>
              </a:solidFill>
              <a:effectLst/>
              <a:uFillTx/>
              <a:latin typeface="open sans" panose="020B0606030504020204" pitchFamily="34" charset="0"/>
            </a:endParaRPr>
          </a:p>
          <a:p>
            <a:pPr algn="l"/>
            <a:r>
              <a:rPr lang="en-US" b="0" i="0" dirty="0">
                <a:solidFill>
                  <a:srgbClr val="222222"/>
                </a:solidFill>
                <a:effectLst/>
                <a:latin typeface="inherit"/>
              </a:rPr>
              <a:t>Go ahead and test the mutation request in listing 8.54 (which should down-vote an Approach object).</a:t>
            </a:r>
          </a:p>
          <a:p>
            <a:pPr algn="l"/>
            <a:r>
              <a:rPr lang="en-US" b="1" i="0" cap="all" dirty="0">
                <a:solidFill>
                  <a:srgbClr val="222222"/>
                </a:solidFill>
                <a:effectLst/>
                <a:latin typeface="Lato" panose="020F0502020204030203" pitchFamily="34" charset="0"/>
              </a:rPr>
              <a:t>NOTE</a:t>
            </a:r>
          </a:p>
          <a:p>
            <a:pPr algn="l"/>
            <a:r>
              <a:rPr lang="en-US" b="0" i="0" dirty="0">
                <a:solidFill>
                  <a:srgbClr val="222222"/>
                </a:solidFill>
                <a:effectLst/>
                <a:latin typeface="inherit"/>
              </a:rPr>
              <a:t>I did not check for the existence of a valid user session for this mutation. That means guest users can vote as well. I left out that part so we have an example mutation that we can test without request headers.</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8306440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84345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last remaining mutation we planned for the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 API is to give users a way to delete their accounts. Here’s the SDL part we prepared.</a:t>
            </a:r>
          </a:p>
        </p:txBody>
      </p:sp>
    </p:spTree>
    <p:extLst>
      <p:ext uri="{BB962C8B-B14F-4D97-AF65-F5344CB8AC3E}">
        <p14:creationId xmlns:p14="http://schemas.microsoft.com/office/powerpoint/2010/main" val="15543970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Try implementing this on your own first. I’ve prepared the </a:t>
            </a:r>
            <a:r>
              <a:rPr lang="en-US" b="0" i="0" dirty="0" err="1">
                <a:solidFill>
                  <a:srgbClr val="212529"/>
                </a:solidFill>
                <a:effectLst/>
                <a:uFillTx/>
                <a:latin typeface="open sans" panose="020B0606030504020204" pitchFamily="34" charset="0"/>
              </a:rPr>
              <a:t>sqls.userDelete</a:t>
            </a:r>
            <a:r>
              <a:rPr lang="en-US" b="0" i="0" dirty="0">
                <a:solidFill>
                  <a:srgbClr val="212529"/>
                </a:solidFill>
                <a:effectLst/>
                <a:uFillTx/>
                <a:latin typeface="open sans" panose="020B0606030504020204" pitchFamily="34" charset="0"/>
              </a:rPr>
              <a:t> statement. </a:t>
            </a:r>
            <a:r>
              <a:rPr lang="en-US" b="0" i="0" dirty="0" err="1">
                <a:solidFill>
                  <a:srgbClr val="212529"/>
                </a:solidFill>
                <a:effectLst/>
                <a:uFillTx/>
                <a:latin typeface="open sans" panose="020B0606030504020204" pitchFamily="34" charset="0"/>
              </a:rPr>
              <a:t>UserDeletePayload</a:t>
            </a:r>
            <a:r>
              <a:rPr lang="en-US" b="0" i="0" dirty="0">
                <a:solidFill>
                  <a:srgbClr val="212529"/>
                </a:solidFill>
                <a:effectLst/>
                <a:uFillTx/>
                <a:latin typeface="open sans" panose="020B0606030504020204" pitchFamily="34" charset="0"/>
              </a:rPr>
              <a:t> is a simple instance of </a:t>
            </a:r>
            <a:r>
              <a:rPr lang="en-US" b="0" i="0" dirty="0" err="1">
                <a:solidFill>
                  <a:srgbClr val="212529"/>
                </a:solidFill>
                <a:effectLst/>
                <a:uFillTx/>
                <a:latin typeface="open sans" panose="020B0606030504020204" pitchFamily="34" charset="0"/>
              </a:rPr>
              <a:t>GraphQLObjectType</a:t>
            </a:r>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2432219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new mutations.js file will be under </a:t>
            </a:r>
            <a:r>
              <a:rPr lang="en-US" b="0" i="0" dirty="0" err="1">
                <a:solidFill>
                  <a:srgbClr val="212529"/>
                </a:solidFill>
                <a:effectLst/>
                <a:uFillTx/>
                <a:latin typeface="open sans" panose="020B0606030504020204" pitchFamily="34" charset="0"/>
              </a:rPr>
              <a:t>api</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src</a:t>
            </a:r>
            <a:r>
              <a:rPr lang="en-US" b="0" i="0" dirty="0">
                <a:solidFill>
                  <a:srgbClr val="212529"/>
                </a:solidFill>
                <a:effectLst/>
                <a:uFillTx/>
                <a:latin typeface="open sans" panose="020B0606030504020204" pitchFamily="34" charset="0"/>
              </a:rPr>
              <a:t>/schema, and it will use a regular </a:t>
            </a:r>
            <a:r>
              <a:rPr lang="en-US" b="0" i="0" dirty="0" err="1">
                <a:solidFill>
                  <a:srgbClr val="212529"/>
                </a:solidFill>
                <a:effectLst/>
                <a:uFillTx/>
                <a:latin typeface="open sans" panose="020B0606030504020204" pitchFamily="34" charset="0"/>
              </a:rPr>
              <a:t>GraphQLObjectType</a:t>
            </a:r>
            <a:r>
              <a:rPr lang="en-US" b="0" i="0" dirty="0">
                <a:solidFill>
                  <a:srgbClr val="212529"/>
                </a:solidFill>
                <a:effectLst/>
                <a:uFillTx/>
                <a:latin typeface="open sans" panose="020B0606030504020204" pitchFamily="34" charset="0"/>
              </a:rPr>
              <a:t> object.</a:t>
            </a:r>
          </a:p>
        </p:txBody>
      </p:sp>
    </p:spTree>
    <p:extLst>
      <p:ext uri="{BB962C8B-B14F-4D97-AF65-F5344CB8AC3E}">
        <p14:creationId xmlns:p14="http://schemas.microsoft.com/office/powerpoint/2010/main" val="28433456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implement the mutator function next. It will receive the </a:t>
            </a:r>
            <a:r>
              <a:rPr lang="en-US" b="0" i="0" dirty="0" err="1">
                <a:solidFill>
                  <a:srgbClr val="212529"/>
                </a:solidFill>
                <a:effectLst/>
                <a:uFillTx/>
                <a:latin typeface="open sans" panose="020B0606030504020204" pitchFamily="34" charset="0"/>
              </a:rPr>
              <a:t>currentUser</a:t>
            </a:r>
            <a:r>
              <a:rPr lang="en-US" b="0" i="0" dirty="0">
                <a:solidFill>
                  <a:srgbClr val="212529"/>
                </a:solidFill>
                <a:effectLst/>
                <a:uFillTx/>
                <a:latin typeface="open sans" panose="020B0606030504020204" pitchFamily="34" charset="0"/>
              </a:rPr>
              <a:t> object in its argument, invoke the </a:t>
            </a:r>
            <a:r>
              <a:rPr lang="en-US" b="0" i="0" dirty="0" err="1">
                <a:solidFill>
                  <a:srgbClr val="212529"/>
                </a:solidFill>
                <a:effectLst/>
                <a:uFillTx/>
                <a:latin typeface="open sans" panose="020B0606030504020204" pitchFamily="34" charset="0"/>
              </a:rPr>
              <a:t>sqls.userDelete</a:t>
            </a:r>
            <a:r>
              <a:rPr lang="en-US" b="0" i="0" dirty="0">
                <a:solidFill>
                  <a:srgbClr val="212529"/>
                </a:solidFill>
                <a:effectLst/>
                <a:uFillTx/>
                <a:latin typeface="open sans" panose="020B0606030504020204" pitchFamily="34" charset="0"/>
              </a:rPr>
              <a:t> statement, and then return the </a:t>
            </a:r>
            <a:r>
              <a:rPr lang="en-US" b="0" i="0" dirty="0" err="1">
                <a:solidFill>
                  <a:srgbClr val="212529"/>
                </a:solidFill>
                <a:effectLst/>
                <a:uFillTx/>
                <a:latin typeface="open sans" panose="020B0606030504020204" pitchFamily="34" charset="0"/>
              </a:rPr>
              <a:t>deletedUserId</a:t>
            </a:r>
            <a:r>
              <a:rPr lang="en-US" b="0" i="0" dirty="0">
                <a:solidFill>
                  <a:srgbClr val="212529"/>
                </a:solidFill>
                <a:effectLst/>
                <a:uFillTx/>
                <a:latin typeface="open sans" panose="020B0606030504020204" pitchFamily="34" charset="0"/>
              </a:rPr>
              <a:t> value as part of its payload.</a:t>
            </a:r>
          </a:p>
        </p:txBody>
      </p:sp>
    </p:spTree>
    <p:extLst>
      <p:ext uri="{BB962C8B-B14F-4D97-AF65-F5344CB8AC3E}">
        <p14:creationId xmlns:p14="http://schemas.microsoft.com/office/powerpoint/2010/main" val="9462186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Finally, we use this mutator function in the resolve function of the new mutation field.</a:t>
            </a:r>
          </a:p>
        </p:txBody>
      </p:sp>
    </p:spTree>
    <p:extLst>
      <p:ext uri="{BB962C8B-B14F-4D97-AF65-F5344CB8AC3E}">
        <p14:creationId xmlns:p14="http://schemas.microsoft.com/office/powerpoint/2010/main" val="17682325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fontAlgn="base"/>
            <a:r>
              <a:rPr lang="en-US" b="0" i="0" dirty="0">
                <a:solidFill>
                  <a:srgbClr val="222222"/>
                </a:solidFill>
                <a:effectLst/>
                <a:latin typeface="Merriweather" panose="00000500000000000000" pitchFamily="2" charset="0"/>
              </a:rPr>
              <a:t>That’s it. To test this mutation, create a new user account using the </a:t>
            </a:r>
            <a:r>
              <a:rPr lang="en-US" dirty="0" err="1"/>
              <a:t>userCreate</a:t>
            </a:r>
            <a:r>
              <a:rPr lang="en-US" b="0" i="0" dirty="0">
                <a:solidFill>
                  <a:srgbClr val="222222"/>
                </a:solidFill>
                <a:effectLst/>
                <a:latin typeface="Merriweather" panose="00000500000000000000" pitchFamily="2" charset="0"/>
              </a:rPr>
              <a:t> mutation example in listing 8.13, use that account’s </a:t>
            </a:r>
            <a:r>
              <a:rPr lang="en-US" dirty="0" err="1"/>
              <a:t>authToken</a:t>
            </a:r>
            <a:r>
              <a:rPr lang="en-US" b="0" i="0" dirty="0">
                <a:solidFill>
                  <a:srgbClr val="222222"/>
                </a:solidFill>
                <a:effectLst/>
                <a:latin typeface="Merriweather" panose="00000500000000000000" pitchFamily="2" charset="0"/>
              </a:rPr>
              <a:t> value in the request headers editor, and send the following mutation request.</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Note that this mutation will work only if the user does not own any Task or Approach records. Otherwise, the foreign key constraints in these relations will block the delete operation. As an example for your reference, I used a try/catch statement on this operation to catch any database errors and expose the problem with a generic user error message. Test that as well.</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If you want to enable deleting a User record even if the user owns other records in the database, PostgreSQL supports an ON DELETE option on foreign key constraints that automatically deletes (or updates) all records referenced by a record to be deleted. This is a much better approach than executing many DELETE SQL statements.</a:t>
            </a:r>
          </a:p>
          <a:p>
            <a:pPr algn="l" fontAlgn="base"/>
            <a:endParaRPr lang="en-US" b="0" i="0" dirty="0">
              <a:solidFill>
                <a:srgbClr val="222222"/>
              </a:solidFill>
              <a:effectLst/>
              <a:uFillTx/>
              <a:latin typeface="Merriweather" panose="00000500000000000000" pitchFamily="2" charset="0"/>
            </a:endParaRPr>
          </a:p>
          <a:p>
            <a:pPr algn="l" fontAlgn="base"/>
            <a:endParaRPr lang="en-US" b="0" i="0" dirty="0">
              <a:solidFill>
                <a:srgbClr val="222222"/>
              </a:solidFill>
              <a:effectLst/>
              <a:uFillTx/>
              <a:latin typeface="Merriweather" panose="00000500000000000000" pitchFamily="2" charset="0"/>
            </a:endParaRPr>
          </a:p>
          <a:p>
            <a:pPr algn="l"/>
            <a:r>
              <a:rPr lang="en-US" b="1" i="0" cap="all" dirty="0">
                <a:solidFill>
                  <a:srgbClr val="222222"/>
                </a:solidFill>
                <a:effectLst/>
                <a:latin typeface="Lato" panose="020F0502020204030203" pitchFamily="34" charset="0"/>
              </a:rPr>
              <a:t>THE SUBSCRIPTION OPERATIONS</a:t>
            </a:r>
          </a:p>
          <a:p>
            <a:pPr algn="l"/>
            <a:r>
              <a:rPr lang="en-US" b="0" i="0" dirty="0">
                <a:solidFill>
                  <a:srgbClr val="222222"/>
                </a:solidFill>
                <a:effectLst/>
                <a:latin typeface="inherit"/>
              </a:rPr>
              <a:t>GraphQL.js has some support for creating subscriptions, but it is still evolving. Also, to use subscriptions, a transport server that supports web sockets must be used. The simple express.js server setup that we have used so far does not support that. </a:t>
            </a:r>
            <a:r>
              <a:rPr lang="en-US" b="0" i="0" dirty="0" err="1">
                <a:solidFill>
                  <a:srgbClr val="222222"/>
                </a:solidFill>
                <a:effectLst/>
                <a:latin typeface="inherit"/>
              </a:rPr>
              <a:t>GraphiQL</a:t>
            </a:r>
            <a:r>
              <a:rPr lang="en-US" b="0" i="0" dirty="0">
                <a:solidFill>
                  <a:srgbClr val="222222"/>
                </a:solidFill>
                <a:effectLst/>
                <a:latin typeface="inherit"/>
              </a:rPr>
              <a:t> also does not support testing subscriptions yet (to be more accurate, you can do some testing with </a:t>
            </a:r>
            <a:r>
              <a:rPr lang="en-US" b="0" i="0" dirty="0" err="1">
                <a:solidFill>
                  <a:srgbClr val="222222"/>
                </a:solidFill>
                <a:effectLst/>
                <a:latin typeface="inherit"/>
              </a:rPr>
              <a:t>GraphiQL</a:t>
            </a:r>
            <a:r>
              <a:rPr lang="en-US" b="0" i="0" dirty="0">
                <a:solidFill>
                  <a:srgbClr val="222222"/>
                </a:solidFill>
                <a:effectLst/>
                <a:latin typeface="inherit"/>
              </a:rPr>
              <a:t>, but that setup is a bit complicated).</a:t>
            </a:r>
          </a:p>
          <a:p>
            <a:pPr algn="l"/>
            <a:r>
              <a:rPr lang="en-US" b="0" i="0" dirty="0">
                <a:solidFill>
                  <a:srgbClr val="222222"/>
                </a:solidFill>
                <a:effectLst/>
                <a:latin typeface="inherit"/>
              </a:rPr>
              <a:t>The good news is that tools are available to create, test, and use subscriptions without complicated setups. Apollo server/client is the most popular. There is also the </a:t>
            </a:r>
            <a:r>
              <a:rPr lang="en-US" b="0" i="0" dirty="0" err="1">
                <a:solidFill>
                  <a:srgbClr val="222222"/>
                </a:solidFill>
                <a:effectLst/>
                <a:latin typeface="inherit"/>
              </a:rPr>
              <a:t>graphql</a:t>
            </a:r>
            <a:r>
              <a:rPr lang="en-US" b="0" i="0" dirty="0">
                <a:solidFill>
                  <a:srgbClr val="222222"/>
                </a:solidFill>
                <a:effectLst/>
                <a:latin typeface="inherit"/>
              </a:rPr>
              <a:t>-yoga package, which contains some great abstractions to help implement subscriptions.</a:t>
            </a:r>
          </a:p>
          <a:p>
            <a:pPr algn="l"/>
            <a:r>
              <a:rPr lang="en-US" b="0" i="0" dirty="0">
                <a:solidFill>
                  <a:srgbClr val="222222"/>
                </a:solidFill>
                <a:effectLst/>
                <a:latin typeface="inherit"/>
              </a:rPr>
              <a:t>While going the complicated route would be a good educational example, the practical solution here is to use one of the tools that has well-tested support for subscriptions. Since the last lesson of this course is focused on the Apollo ecosystem, we will implement and use the subscription operations there.</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13513065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User-friendly error messages can and should be included as part of any mutation response.</a:t>
            </a:r>
          </a:p>
          <a:p>
            <a:pPr algn="l" fontAlgn="base"/>
            <a:r>
              <a:rPr lang="en-US" b="0" i="0" dirty="0">
                <a:solidFill>
                  <a:srgbClr val="212529"/>
                </a:solidFill>
                <a:effectLst/>
                <a:uFillTx/>
                <a:latin typeface="open sans" panose="020B0606030504020204" pitchFamily="34" charset="0"/>
              </a:rPr>
              <a:t>The PostgreSQL RETURNING clause can be used to do a WRITE operation followed by a READ operation in a single SQL statement. The INSERT/SELECT combination enables us to make a WRITE operation depend on a READ operation in a single SQL statement.</a:t>
            </a:r>
          </a:p>
          <a:p>
            <a:pPr algn="l" fontAlgn="base"/>
            <a:r>
              <a:rPr lang="en-US" b="0" i="0" dirty="0">
                <a:solidFill>
                  <a:srgbClr val="212529"/>
                </a:solidFill>
                <a:effectLst/>
                <a:uFillTx/>
                <a:latin typeface="open sans" panose="020B0606030504020204" pitchFamily="34" charset="0"/>
              </a:rPr>
              <a:t>A hashed token value can be used as a temporary password for mutation operations and query operations that should behave differently for authenticated users.</a:t>
            </a:r>
          </a:p>
          <a:p>
            <a:pPr algn="l" fontAlgn="base"/>
            <a:r>
              <a:rPr lang="en-US" b="0" i="0" dirty="0">
                <a:solidFill>
                  <a:srgbClr val="212529"/>
                </a:solidFill>
                <a:effectLst/>
                <a:uFillTx/>
                <a:latin typeface="open sans" panose="020B0606030504020204" pitchFamily="34" charset="0"/>
              </a:rPr>
              <a:t>Some mutation operations depend on each other. Dependency injection can be used in these cases.</a:t>
            </a:r>
          </a:p>
        </p:txBody>
      </p:sp>
    </p:spTree>
    <p:extLst>
      <p:ext uri="{BB962C8B-B14F-4D97-AF65-F5344CB8AC3E}">
        <p14:creationId xmlns:p14="http://schemas.microsoft.com/office/powerpoint/2010/main" val="24140102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51809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3"/>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4"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a:solidFill>
                  <a:schemeClr val="bg1"/>
                </a:solidFill>
                <a:latin typeface="Amatic SC" panose="00000500000000000000" pitchFamily="2" charset="-79"/>
                <a:cs typeface="Amatic SC" panose="00000500000000000000" pitchFamily="2" charset="-79"/>
              </a:rPr>
              <a:t>Implementing mutations</a:t>
            </a:r>
            <a:endParaRPr lang="en-US" sz="9600" b="1" dirty="0">
              <a:solidFill>
                <a:schemeClr val="bg1"/>
              </a:solidFill>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621189" y="1873918"/>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User mutations</a:t>
            </a:r>
          </a:p>
        </p:txBody>
      </p:sp>
      <p:pic>
        <p:nvPicPr>
          <p:cNvPr id="3" name="Picture 2">
            <a:extLst>
              <a:ext uri="{FF2B5EF4-FFF2-40B4-BE49-F238E27FC236}">
                <a16:creationId xmlns:a16="http://schemas.microsoft.com/office/drawing/2014/main" id="{CFD4C510-7FE6-4C32-8D2E-D530073679E0}"/>
              </a:ext>
            </a:extLst>
          </p:cNvPr>
          <p:cNvPicPr>
            <a:picLocks noChangeAspect="1"/>
          </p:cNvPicPr>
          <p:nvPr/>
        </p:nvPicPr>
        <p:blipFill rotWithShape="1">
          <a:blip r:embed="rId3"/>
          <a:srcRect l="2212"/>
          <a:stretch/>
        </p:blipFill>
        <p:spPr>
          <a:xfrm>
            <a:off x="4498513" y="139142"/>
            <a:ext cx="4564062" cy="4426971"/>
          </a:xfrm>
          <a:prstGeom prst="rect">
            <a:avLst/>
          </a:prstGeom>
        </p:spPr>
      </p:pic>
    </p:spTree>
    <p:extLst>
      <p:ext uri="{BB962C8B-B14F-4D97-AF65-F5344CB8AC3E}">
        <p14:creationId xmlns:p14="http://schemas.microsoft.com/office/powerpoint/2010/main" val="2711018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79400" y="2110954"/>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User mutations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3189302" y="484009"/>
            <a:ext cx="5675298" cy="3951723"/>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GraphQLString,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GraphQLNonNull,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'graphql';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UserError = new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'UserError',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message: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new GraphQLNonNull(GraphQLString),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UserError;</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192614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1131FA-6423-445E-9B5F-A4D2B2C95228}"/>
              </a:ext>
            </a:extLst>
          </p:cNvPr>
          <p:cNvPicPr>
            <a:picLocks noChangeAspect="1"/>
          </p:cNvPicPr>
          <p:nvPr/>
        </p:nvPicPr>
        <p:blipFill>
          <a:blip r:embed="rId3"/>
          <a:stretch>
            <a:fillRect/>
          </a:stretch>
        </p:blipFill>
        <p:spPr>
          <a:xfrm>
            <a:off x="658812" y="163146"/>
            <a:ext cx="4764515" cy="44640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81667" y="204625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User mutations</a:t>
            </a:r>
          </a:p>
        </p:txBody>
      </p:sp>
    </p:spTree>
    <p:extLst>
      <p:ext uri="{BB962C8B-B14F-4D97-AF65-F5344CB8AC3E}">
        <p14:creationId xmlns:p14="http://schemas.microsoft.com/office/powerpoint/2010/main" val="315588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81667" y="377917"/>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User mutations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377917"/>
            <a:ext cx="7596822" cy="4197944"/>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GraphQLInputObjectType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UserInput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new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GraphQLInputObjectType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UserInput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 type: new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password: { type: new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firstName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type: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lastName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type: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UserInput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148898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C0029-5EFE-4D93-80CA-34C53F367B34}"/>
              </a:ext>
            </a:extLst>
          </p:cNvPr>
          <p:cNvPicPr>
            <a:picLocks noChangeAspect="1"/>
          </p:cNvPicPr>
          <p:nvPr/>
        </p:nvPicPr>
        <p:blipFill>
          <a:blip r:embed="rId3"/>
          <a:stretch>
            <a:fillRect/>
          </a:stretch>
        </p:blipFill>
        <p:spPr>
          <a:xfrm>
            <a:off x="773589" y="334962"/>
            <a:ext cx="5857875" cy="414337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891689" y="3539967"/>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User mutations</a:t>
            </a:r>
          </a:p>
        </p:txBody>
      </p:sp>
    </p:spTree>
    <p:extLst>
      <p:ext uri="{BB962C8B-B14F-4D97-AF65-F5344CB8AC3E}">
        <p14:creationId xmlns:p14="http://schemas.microsoft.com/office/powerpoint/2010/main" val="1987857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User mutations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0950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actually tell PostgreSQL to return a newly created record using the same INSERT statement.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an example.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INSERT INTO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azdev.users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password)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VALUES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janedoe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ChangeMe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RETURNING id, username,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created_at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13571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0CD10-7D91-451A-9ACE-31444952E020}"/>
              </a:ext>
            </a:extLst>
          </p:cNvPr>
          <p:cNvPicPr>
            <a:picLocks noChangeAspect="1"/>
          </p:cNvPicPr>
          <p:nvPr/>
        </p:nvPicPr>
        <p:blipFill rotWithShape="1">
          <a:blip r:embed="rId3"/>
          <a:srcRect l="809"/>
          <a:stretch/>
        </p:blipFill>
        <p:spPr>
          <a:xfrm>
            <a:off x="584200" y="83045"/>
            <a:ext cx="3987800" cy="4629693"/>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00603" y="2048975"/>
            <a:ext cx="398779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User mutations</a:t>
            </a:r>
          </a:p>
        </p:txBody>
      </p:sp>
      <p:pic>
        <p:nvPicPr>
          <p:cNvPr id="2" name="Picture 1">
            <a:extLst>
              <a:ext uri="{FF2B5EF4-FFF2-40B4-BE49-F238E27FC236}">
                <a16:creationId xmlns:a16="http://schemas.microsoft.com/office/drawing/2014/main" id="{2F748F5E-9DA0-4B48-87A2-AC6FA0C56340}"/>
              </a:ext>
            </a:extLst>
          </p:cNvPr>
          <p:cNvPicPr>
            <a:picLocks noChangeAspect="1"/>
          </p:cNvPicPr>
          <p:nvPr/>
        </p:nvPicPr>
        <p:blipFill>
          <a:blip r:embed="rId4"/>
          <a:stretch>
            <a:fillRect/>
          </a:stretch>
        </p:blipFill>
        <p:spPr>
          <a:xfrm>
            <a:off x="6509682" y="2746807"/>
            <a:ext cx="2466975" cy="1847850"/>
          </a:xfrm>
          <a:prstGeom prst="rect">
            <a:avLst/>
          </a:prstGeom>
        </p:spPr>
      </p:pic>
    </p:spTree>
    <p:extLst>
      <p:ext uri="{BB962C8B-B14F-4D97-AF65-F5344CB8AC3E}">
        <p14:creationId xmlns:p14="http://schemas.microsoft.com/office/powerpoint/2010/main" val="3659950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User mutations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96217"/>
            <a:ext cx="3313098"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test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userCreate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here’s a request you can use in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18E12086-D283-446F-9378-3E47E7A574E0}"/>
              </a:ext>
            </a:extLst>
          </p:cNvPr>
          <p:cNvPicPr>
            <a:picLocks noChangeAspect="1"/>
          </p:cNvPicPr>
          <p:nvPr/>
        </p:nvPicPr>
        <p:blipFill>
          <a:blip r:embed="rId3"/>
          <a:stretch>
            <a:fillRect/>
          </a:stretch>
        </p:blipFill>
        <p:spPr>
          <a:xfrm>
            <a:off x="4406901" y="298048"/>
            <a:ext cx="4494212" cy="4216934"/>
          </a:xfrm>
          <a:prstGeom prst="rect">
            <a:avLst/>
          </a:prstGeom>
        </p:spPr>
      </p:pic>
    </p:spTree>
    <p:extLst>
      <p:ext uri="{BB962C8B-B14F-4D97-AF65-F5344CB8AC3E}">
        <p14:creationId xmlns:p14="http://schemas.microsoft.com/office/powerpoint/2010/main" val="367957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User mutations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197BCA66-B870-4DB0-99C7-0CAEDFECD48E}"/>
              </a:ext>
            </a:extLst>
          </p:cNvPr>
          <p:cNvPicPr>
            <a:picLocks noChangeAspect="1"/>
          </p:cNvPicPr>
          <p:nvPr/>
        </p:nvPicPr>
        <p:blipFill>
          <a:blip r:embed="rId3"/>
          <a:stretch>
            <a:fillRect/>
          </a:stretch>
        </p:blipFill>
        <p:spPr>
          <a:xfrm>
            <a:off x="681037" y="1073582"/>
            <a:ext cx="7781925" cy="3476625"/>
          </a:xfrm>
          <a:prstGeom prst="rect">
            <a:avLst/>
          </a:prstGeom>
        </p:spPr>
      </p:pic>
    </p:spTree>
    <p:extLst>
      <p:ext uri="{BB962C8B-B14F-4D97-AF65-F5344CB8AC3E}">
        <p14:creationId xmlns:p14="http://schemas.microsoft.com/office/powerpoint/2010/main" val="3569249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userLogin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AuthInput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password: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userLogin(input: AuthInput!): UserPayload!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FBDE34F5-AF73-44C5-AF8D-7F791086B4A3}"/>
              </a:ext>
            </a:extLst>
          </p:cNvPr>
          <p:cNvPicPr>
            <a:picLocks noChangeAspect="1"/>
          </p:cNvPicPr>
          <p:nvPr/>
        </p:nvPicPr>
        <p:blipFill>
          <a:blip r:embed="rId3"/>
          <a:stretch>
            <a:fillRect/>
          </a:stretch>
        </p:blipFill>
        <p:spPr>
          <a:xfrm>
            <a:off x="6544291" y="4771"/>
            <a:ext cx="2466975" cy="1847850"/>
          </a:xfrm>
          <a:prstGeom prst="rect">
            <a:avLst/>
          </a:prstGeom>
        </p:spPr>
      </p:pic>
    </p:spTree>
    <p:extLst>
      <p:ext uri="{BB962C8B-B14F-4D97-AF65-F5344CB8AC3E}">
        <p14:creationId xmlns:p14="http://schemas.microsoft.com/office/powerpoint/2010/main" val="105781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764483"/>
            <a:ext cx="4644442" cy="3477875"/>
          </a:xfrm>
          <a:prstGeom prst="rect">
            <a:avLst/>
          </a:prstGeom>
        </p:spPr>
        <p:txBody>
          <a:bodyPr wrap="square">
            <a:spAutoFit/>
          </a:bodyPr>
          <a:lstStyle/>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The mutators context object</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Mutation type</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User mutations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Authenticating API consumers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Task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Approach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a:t>
            </a:r>
            <a:r>
              <a:rPr lang="en-US" sz="2000" kern="1200" dirty="0" err="1">
                <a:solidFill>
                  <a:prstClr val="black"/>
                </a:solidFill>
                <a:latin typeface="Source Code Pro" panose="020B0509030403020204" pitchFamily="49" charset="0"/>
                <a:ea typeface="Source Code Pro" panose="020B0509030403020204" pitchFamily="49" charset="0"/>
                <a:cs typeface="+mn-cs"/>
              </a:rPr>
              <a:t>userDelete</a:t>
            </a:r>
            <a:r>
              <a:rPr lang="en-US" sz="2000" kern="1200" dirty="0">
                <a:solidFill>
                  <a:prstClr val="black"/>
                </a:solidFill>
                <a:latin typeface="Source Code Pro" panose="020B0509030403020204" pitchFamily="49" charset="0"/>
                <a:ea typeface="Source Code Pro" panose="020B0509030403020204" pitchFamily="49" charset="0"/>
                <a:cs typeface="+mn-cs"/>
              </a:rPr>
              <a:t> mutation</a:t>
            </a:r>
          </a:p>
        </p:txBody>
      </p:sp>
      <p:sp>
        <p:nvSpPr>
          <p:cNvPr id="20" name="Rectangle 19">
            <a:extLst>
              <a:ext uri="{FF2B5EF4-FFF2-40B4-BE49-F238E27FC236}">
                <a16:creationId xmlns:a16="http://schemas.microsoft.com/office/drawing/2014/main" id="{EB5DA4E8-E26B-4E49-9C6B-AAB5916AF78B}"/>
              </a:ext>
            </a:extLst>
          </p:cNvPr>
          <p:cNvSpPr/>
          <p:nvPr/>
        </p:nvSpPr>
        <p:spPr>
          <a:xfrm>
            <a:off x="-2512191" y="1083692"/>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1257302" y="1914689"/>
            <a:ext cx="1962150" cy="1905000"/>
          </a:xfrm>
          <a:prstGeom prst="rect">
            <a:avLst/>
          </a:prstGeom>
        </p:spPr>
      </p:pic>
    </p:spTree>
    <p:extLst>
      <p:ext uri="{BB962C8B-B14F-4D97-AF65-F5344CB8AC3E}">
        <p14:creationId xmlns:p14="http://schemas.microsoft.com/office/powerpoint/2010/main" val="3668379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776717" y="498856"/>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userLogin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52013" y="359394"/>
            <a:ext cx="7618398" cy="3936334"/>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GraphQLInputObjectType</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AuthInput</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new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GraphQLInputObjectType</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AuthInput</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 type: new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password: { type: new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GraphQLNonNull</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GraphQLString</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a:t>
            </a:r>
            <a:r>
              <a:rPr kumimoji="0" lang="en-US" sz="17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AuthInput</a:t>
            </a:r>
            <a:r>
              <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639962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84E6F9-F2CE-4835-A07F-BF8DE50FD63B}"/>
              </a:ext>
            </a:extLst>
          </p:cNvPr>
          <p:cNvPicPr>
            <a:picLocks noChangeAspect="1"/>
          </p:cNvPicPr>
          <p:nvPr/>
        </p:nvPicPr>
        <p:blipFill>
          <a:blip r:embed="rId3"/>
          <a:stretch>
            <a:fillRect/>
          </a:stretch>
        </p:blipFill>
        <p:spPr>
          <a:xfrm>
            <a:off x="519589" y="230865"/>
            <a:ext cx="5695950" cy="438150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498513" y="3606981"/>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userLogin</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2" name="Picture 1">
            <a:extLst>
              <a:ext uri="{FF2B5EF4-FFF2-40B4-BE49-F238E27FC236}">
                <a16:creationId xmlns:a16="http://schemas.microsoft.com/office/drawing/2014/main" id="{77CF9718-3B92-46CF-BD29-F7EE6C2A1543}"/>
              </a:ext>
            </a:extLst>
          </p:cNvPr>
          <p:cNvPicPr>
            <a:picLocks noChangeAspect="1"/>
          </p:cNvPicPr>
          <p:nvPr/>
        </p:nvPicPr>
        <p:blipFill>
          <a:blip r:embed="rId4"/>
          <a:stretch>
            <a:fillRect/>
          </a:stretch>
        </p:blipFill>
        <p:spPr>
          <a:xfrm>
            <a:off x="6086082" y="148138"/>
            <a:ext cx="2867025" cy="1590675"/>
          </a:xfrm>
          <a:prstGeom prst="rect">
            <a:avLst/>
          </a:prstGeom>
        </p:spPr>
      </p:pic>
    </p:spTree>
    <p:extLst>
      <p:ext uri="{BB962C8B-B14F-4D97-AF65-F5344CB8AC3E}">
        <p14:creationId xmlns:p14="http://schemas.microsoft.com/office/powerpoint/2010/main" val="409633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0901" y="1873918"/>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userLogin</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3" name="Picture 2">
            <a:extLst>
              <a:ext uri="{FF2B5EF4-FFF2-40B4-BE49-F238E27FC236}">
                <a16:creationId xmlns:a16="http://schemas.microsoft.com/office/drawing/2014/main" id="{45AA277B-0FDC-496E-AD43-21934B21950C}"/>
              </a:ext>
            </a:extLst>
          </p:cNvPr>
          <p:cNvPicPr>
            <a:picLocks noChangeAspect="1"/>
          </p:cNvPicPr>
          <p:nvPr/>
        </p:nvPicPr>
        <p:blipFill rotWithShape="1">
          <a:blip r:embed="rId3"/>
          <a:srcRect l="1606" r="1"/>
          <a:stretch/>
        </p:blipFill>
        <p:spPr>
          <a:xfrm>
            <a:off x="4498513" y="139142"/>
            <a:ext cx="4164586" cy="4508484"/>
          </a:xfrm>
          <a:prstGeom prst="rect">
            <a:avLst/>
          </a:prstGeom>
        </p:spPr>
      </p:pic>
    </p:spTree>
    <p:extLst>
      <p:ext uri="{BB962C8B-B14F-4D97-AF65-F5344CB8AC3E}">
        <p14:creationId xmlns:p14="http://schemas.microsoft.com/office/powerpoint/2010/main" val="2941635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56089" y="347662"/>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userLogin</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54811" y="2058809"/>
            <a:ext cx="3520207" cy="124328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test the userLogin mutation, here’s a request you can use in GraphiQL.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FBABFC5D-734E-47A4-BD03-A85BC4F7236F}"/>
              </a:ext>
            </a:extLst>
          </p:cNvPr>
          <p:cNvPicPr>
            <a:picLocks noChangeAspect="1"/>
          </p:cNvPicPr>
          <p:nvPr/>
        </p:nvPicPr>
        <p:blipFill>
          <a:blip r:embed="rId3"/>
          <a:stretch>
            <a:fillRect/>
          </a:stretch>
        </p:blipFill>
        <p:spPr>
          <a:xfrm>
            <a:off x="4868984" y="347662"/>
            <a:ext cx="4162795" cy="4175723"/>
          </a:xfrm>
          <a:prstGeom prst="rect">
            <a:avLst/>
          </a:prstGeom>
        </p:spPr>
      </p:pic>
    </p:spTree>
    <p:extLst>
      <p:ext uri="{BB962C8B-B14F-4D97-AF65-F5344CB8AC3E}">
        <p14:creationId xmlns:p14="http://schemas.microsoft.com/office/powerpoint/2010/main" val="2053420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userLogin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E4208AB1-88D3-4D04-9B27-62F142095C93}"/>
              </a:ext>
            </a:extLst>
          </p:cNvPr>
          <p:cNvPicPr>
            <a:picLocks noChangeAspect="1"/>
          </p:cNvPicPr>
          <p:nvPr/>
        </p:nvPicPr>
        <p:blipFill>
          <a:blip r:embed="rId3"/>
          <a:stretch>
            <a:fillRect/>
          </a:stretch>
        </p:blipFill>
        <p:spPr>
          <a:xfrm>
            <a:off x="694531" y="1462087"/>
            <a:ext cx="7754937" cy="2760232"/>
          </a:xfrm>
          <a:prstGeom prst="rect">
            <a:avLst/>
          </a:prstGeom>
        </p:spPr>
      </p:pic>
    </p:spTree>
    <p:extLst>
      <p:ext uri="{BB962C8B-B14F-4D97-AF65-F5344CB8AC3E}">
        <p14:creationId xmlns:p14="http://schemas.microsoft.com/office/powerpoint/2010/main" val="2917603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userLogin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D2461B29-B1FB-4FA9-BE5F-B956253FD341}"/>
              </a:ext>
            </a:extLst>
          </p:cNvPr>
          <p:cNvPicPr>
            <a:picLocks noChangeAspect="1"/>
          </p:cNvPicPr>
          <p:nvPr/>
        </p:nvPicPr>
        <p:blipFill>
          <a:blip r:embed="rId3"/>
          <a:stretch>
            <a:fillRect/>
          </a:stretch>
        </p:blipFill>
        <p:spPr>
          <a:xfrm>
            <a:off x="919162" y="1266825"/>
            <a:ext cx="7305675" cy="2838450"/>
          </a:xfrm>
          <a:prstGeom prst="rect">
            <a:avLst/>
          </a:prstGeom>
        </p:spPr>
      </p:pic>
    </p:spTree>
    <p:extLst>
      <p:ext uri="{BB962C8B-B14F-4D97-AF65-F5344CB8AC3E}">
        <p14:creationId xmlns:p14="http://schemas.microsoft.com/office/powerpoint/2010/main" val="1221275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26</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764483"/>
            <a:ext cx="4644442" cy="3477875"/>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mutators context object</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Mutation type</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User mutations</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Authenticating API consumers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Task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Approach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a:t>
            </a:r>
            <a:r>
              <a:rPr lang="en-US" sz="2000" kern="1200" dirty="0" err="1">
                <a:solidFill>
                  <a:prstClr val="black"/>
                </a:solidFill>
                <a:latin typeface="Source Code Pro" panose="020B0509030403020204" pitchFamily="49" charset="0"/>
                <a:ea typeface="Source Code Pro" panose="020B0509030403020204" pitchFamily="49" charset="0"/>
                <a:cs typeface="+mn-cs"/>
              </a:rPr>
              <a:t>userDelete</a:t>
            </a:r>
            <a:r>
              <a:rPr lang="en-US" sz="2000" kern="1200" dirty="0">
                <a:solidFill>
                  <a:prstClr val="black"/>
                </a:solidFill>
                <a:latin typeface="Source Code Pro" panose="020B0509030403020204" pitchFamily="49" charset="0"/>
                <a:ea typeface="Source Code Pro" panose="020B0509030403020204" pitchFamily="49" charset="0"/>
                <a:cs typeface="+mn-cs"/>
              </a:rPr>
              <a:t> mutation</a:t>
            </a:r>
          </a:p>
        </p:txBody>
      </p:sp>
      <p:sp>
        <p:nvSpPr>
          <p:cNvPr id="20" name="Rectangle 19">
            <a:extLst>
              <a:ext uri="{FF2B5EF4-FFF2-40B4-BE49-F238E27FC236}">
                <a16:creationId xmlns:a16="http://schemas.microsoft.com/office/drawing/2014/main" id="{EB5DA4E8-E26B-4E49-9C6B-AAB5916AF78B}"/>
              </a:ext>
            </a:extLst>
          </p:cNvPr>
          <p:cNvSpPr/>
          <p:nvPr/>
        </p:nvSpPr>
        <p:spPr>
          <a:xfrm>
            <a:off x="-2512191" y="1083692"/>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1257302" y="1914689"/>
            <a:ext cx="1962150" cy="1905000"/>
          </a:xfrm>
          <a:prstGeom prst="rect">
            <a:avLst/>
          </a:prstGeom>
        </p:spPr>
      </p:pic>
    </p:spTree>
    <p:extLst>
      <p:ext uri="{BB962C8B-B14F-4D97-AF65-F5344CB8AC3E}">
        <p14:creationId xmlns:p14="http://schemas.microsoft.com/office/powerpoint/2010/main" val="947945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465989" y="36284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API consumers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343529"/>
            <a:ext cx="7596822" cy="4167166"/>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async function main()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server.use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(req, res)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graphqlHTTP</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schema,</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context: { loaders, mutators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headerEditorEnabled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true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})(req, res);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829802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API consumers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6187B277-2DDF-48CD-A507-5FE9468045C3}"/>
              </a:ext>
            </a:extLst>
          </p:cNvPr>
          <p:cNvPicPr>
            <a:picLocks noChangeAspect="1"/>
          </p:cNvPicPr>
          <p:nvPr/>
        </p:nvPicPr>
        <p:blipFill>
          <a:blip r:embed="rId3"/>
          <a:stretch>
            <a:fillRect/>
          </a:stretch>
        </p:blipFill>
        <p:spPr>
          <a:xfrm>
            <a:off x="646230" y="1447800"/>
            <a:ext cx="7851540" cy="2728188"/>
          </a:xfrm>
          <a:prstGeom prst="rect">
            <a:avLst/>
          </a:prstGeom>
        </p:spPr>
      </p:pic>
    </p:spTree>
    <p:extLst>
      <p:ext uri="{BB962C8B-B14F-4D97-AF65-F5344CB8AC3E}">
        <p14:creationId xmlns:p14="http://schemas.microsoft.com/office/powerpoint/2010/main" val="3478585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API consumers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61909"/>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use the Authorization request header to include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authToken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value with every request made by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GraphiQL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syntax for that request header is shown next.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Authorization: &lt;type&gt; &lt;credentials&gt;</a:t>
            </a:r>
          </a:p>
        </p:txBody>
      </p:sp>
    </p:spTree>
    <p:extLst>
      <p:ext uri="{BB962C8B-B14F-4D97-AF65-F5344CB8AC3E}">
        <p14:creationId xmlns:p14="http://schemas.microsoft.com/office/powerpoint/2010/main" val="1534870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mutators context object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2A8B47DB-F9DF-45B1-BE3A-97175DAB1C98}"/>
              </a:ext>
            </a:extLst>
          </p:cNvPr>
          <p:cNvPicPr>
            <a:picLocks noChangeAspect="1"/>
          </p:cNvPicPr>
          <p:nvPr/>
        </p:nvPicPr>
        <p:blipFill>
          <a:blip r:embed="rId3"/>
          <a:stretch>
            <a:fillRect/>
          </a:stretch>
        </p:blipFill>
        <p:spPr>
          <a:xfrm>
            <a:off x="1106212" y="1333781"/>
            <a:ext cx="6931576" cy="3257975"/>
          </a:xfrm>
          <a:prstGeom prst="rect">
            <a:avLst/>
          </a:prstGeom>
        </p:spPr>
      </p:pic>
      <p:sp>
        <p:nvSpPr>
          <p:cNvPr id="2" name="AutoShape 2" descr="Files Api GIF - Files Api Print - Discover &amp;amp; Share GIFs">
            <a:extLst>
              <a:ext uri="{FF2B5EF4-FFF2-40B4-BE49-F238E27FC236}">
                <a16:creationId xmlns:a16="http://schemas.microsoft.com/office/drawing/2014/main" id="{EACCF36E-0094-4273-BAB2-BA92996077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08B9377-50B7-4DB4-BE66-3B6131329222}"/>
              </a:ext>
            </a:extLst>
          </p:cNvPr>
          <p:cNvPicPr>
            <a:picLocks noChangeAspect="1"/>
          </p:cNvPicPr>
          <p:nvPr/>
        </p:nvPicPr>
        <p:blipFill>
          <a:blip r:embed="rId4"/>
          <a:stretch>
            <a:fillRect/>
          </a:stretch>
        </p:blipFill>
        <p:spPr>
          <a:xfrm>
            <a:off x="6116058" y="2129133"/>
            <a:ext cx="2576442" cy="2462623"/>
          </a:xfrm>
          <a:prstGeom prst="rect">
            <a:avLst/>
          </a:prstGeom>
        </p:spPr>
      </p:pic>
    </p:spTree>
    <p:extLst>
      <p:ext uri="{BB962C8B-B14F-4D97-AF65-F5344CB8AC3E}">
        <p14:creationId xmlns:p14="http://schemas.microsoft.com/office/powerpoint/2010/main" val="2767001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API consumers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userLogin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to obtain a valid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authToken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value using the “test/123456” credentials.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That user owns a private Task record that should show up if they send the following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"babel")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58C0D1AC-0621-4F03-B284-D0AAB12E9AEF}"/>
              </a:ext>
            </a:extLst>
          </p:cNvPr>
          <p:cNvPicPr>
            <a:picLocks noChangeAspect="1"/>
          </p:cNvPicPr>
          <p:nvPr/>
        </p:nvPicPr>
        <p:blipFill>
          <a:blip r:embed="rId3"/>
          <a:stretch>
            <a:fillRect/>
          </a:stretch>
        </p:blipFill>
        <p:spPr>
          <a:xfrm>
            <a:off x="5703570" y="2855597"/>
            <a:ext cx="2857500" cy="1600200"/>
          </a:xfrm>
          <a:prstGeom prst="rect">
            <a:avLst/>
          </a:prstGeom>
        </p:spPr>
      </p:pic>
    </p:spTree>
    <p:extLst>
      <p:ext uri="{BB962C8B-B14F-4D97-AF65-F5344CB8AC3E}">
        <p14:creationId xmlns:p14="http://schemas.microsoft.com/office/powerpoint/2010/main" val="1984308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API consumers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12324"/>
            <a:ext cx="7596822" cy="185884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include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authToken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value, put this in the request headers editor: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"Authorization": "Bearer AUTH_TOKEN_VALUE_HERE"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678348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605689" y="3610201"/>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API consumers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472778"/>
            <a:ext cx="7596822" cy="4197944"/>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pgApiWrapper = async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userFromAuthToken: async (authToken)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(!authToken)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null;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pgResp = await pgQuery(sqls.userFromAuthToken,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authToken,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pgResp.rows[0];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157711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BEA3A3-414C-4CB0-8789-4D2B316094A5}"/>
              </a:ext>
            </a:extLst>
          </p:cNvPr>
          <p:cNvPicPr>
            <a:picLocks noChangeAspect="1"/>
          </p:cNvPicPr>
          <p:nvPr/>
        </p:nvPicPr>
        <p:blipFill>
          <a:blip r:embed="rId3"/>
          <a:stretch>
            <a:fillRect/>
          </a:stretch>
        </p:blipFill>
        <p:spPr>
          <a:xfrm>
            <a:off x="428624" y="230865"/>
            <a:ext cx="6556375" cy="4320791"/>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478689" y="34312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API consumers</a:t>
            </a:r>
          </a:p>
        </p:txBody>
      </p:sp>
    </p:spTree>
    <p:extLst>
      <p:ext uri="{BB962C8B-B14F-4D97-AF65-F5344CB8AC3E}">
        <p14:creationId xmlns:p14="http://schemas.microsoft.com/office/powerpoint/2010/main" val="945549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488D0D86-D55E-4BB3-9029-83CE0C0D59FA}"/>
              </a:ext>
            </a:extLst>
          </p:cNvPr>
          <p:cNvPicPr>
            <a:picLocks noChangeAspect="1"/>
          </p:cNvPicPr>
          <p:nvPr/>
        </p:nvPicPr>
        <p:blipFill>
          <a:blip r:embed="rId3"/>
          <a:stretch>
            <a:fillRect/>
          </a:stretch>
        </p:blipFill>
        <p:spPr>
          <a:xfrm>
            <a:off x="773589" y="189788"/>
            <a:ext cx="4827111" cy="4505303"/>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5358289" y="2442439"/>
            <a:ext cx="3531711" cy="697832"/>
          </a:xfrm>
          <a:prstGeom prst="homePlate">
            <a:avLst>
              <a:gd name="adj" fmla="val 0"/>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API consumers</a:t>
            </a:r>
          </a:p>
        </p:txBody>
      </p:sp>
      <p:pic>
        <p:nvPicPr>
          <p:cNvPr id="2" name="Picture 1">
            <a:extLst>
              <a:ext uri="{FF2B5EF4-FFF2-40B4-BE49-F238E27FC236}">
                <a16:creationId xmlns:a16="http://schemas.microsoft.com/office/drawing/2014/main" id="{29D7AB3D-1074-4DAA-8823-AB8C9847D18C}"/>
              </a:ext>
            </a:extLst>
          </p:cNvPr>
          <p:cNvPicPr>
            <a:picLocks noChangeAspect="1"/>
          </p:cNvPicPr>
          <p:nvPr/>
        </p:nvPicPr>
        <p:blipFill>
          <a:blip r:embed="rId4"/>
          <a:stretch>
            <a:fillRect/>
          </a:stretch>
        </p:blipFill>
        <p:spPr>
          <a:xfrm>
            <a:off x="6270290" y="85925"/>
            <a:ext cx="2853175" cy="1603387"/>
          </a:xfrm>
          <a:prstGeom prst="rect">
            <a:avLst/>
          </a:prstGeom>
        </p:spPr>
      </p:pic>
    </p:spTree>
    <p:extLst>
      <p:ext uri="{BB962C8B-B14F-4D97-AF65-F5344CB8AC3E}">
        <p14:creationId xmlns:p14="http://schemas.microsoft.com/office/powerpoint/2010/main" val="560999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94189" y="2095834"/>
            <a:ext cx="30491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API consumers</a:t>
            </a:r>
          </a:p>
        </p:txBody>
      </p:sp>
      <p:pic>
        <p:nvPicPr>
          <p:cNvPr id="3" name="Picture 2">
            <a:extLst>
              <a:ext uri="{FF2B5EF4-FFF2-40B4-BE49-F238E27FC236}">
                <a16:creationId xmlns:a16="http://schemas.microsoft.com/office/drawing/2014/main" id="{0CE2CDCA-870D-47B7-8491-6BC79A65B999}"/>
              </a:ext>
            </a:extLst>
          </p:cNvPr>
          <p:cNvPicPr>
            <a:picLocks noChangeAspect="1"/>
          </p:cNvPicPr>
          <p:nvPr/>
        </p:nvPicPr>
        <p:blipFill>
          <a:blip r:embed="rId3"/>
          <a:stretch>
            <a:fillRect/>
          </a:stretch>
        </p:blipFill>
        <p:spPr>
          <a:xfrm>
            <a:off x="4036921" y="0"/>
            <a:ext cx="5107079" cy="4695092"/>
          </a:xfrm>
          <a:prstGeom prst="rect">
            <a:avLst/>
          </a:prstGeom>
        </p:spPr>
      </p:pic>
    </p:spTree>
    <p:extLst>
      <p:ext uri="{BB962C8B-B14F-4D97-AF65-F5344CB8AC3E}">
        <p14:creationId xmlns:p14="http://schemas.microsoft.com/office/powerpoint/2010/main" val="2394982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681037" y="230864"/>
            <a:ext cx="813276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Sending a request header with a GraphQL query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CD0ECA34-251B-4CE0-B04F-7E540712BA2A}"/>
              </a:ext>
            </a:extLst>
          </p:cNvPr>
          <p:cNvPicPr>
            <a:picLocks noChangeAspect="1"/>
          </p:cNvPicPr>
          <p:nvPr/>
        </p:nvPicPr>
        <p:blipFill>
          <a:blip r:embed="rId3"/>
          <a:stretch>
            <a:fillRect/>
          </a:stretch>
        </p:blipFill>
        <p:spPr>
          <a:xfrm>
            <a:off x="681037" y="1211694"/>
            <a:ext cx="7781925" cy="3200400"/>
          </a:xfrm>
          <a:prstGeom prst="rect">
            <a:avLst/>
          </a:prstGeom>
        </p:spPr>
      </p:pic>
    </p:spTree>
    <p:extLst>
      <p:ext uri="{BB962C8B-B14F-4D97-AF65-F5344CB8AC3E}">
        <p14:creationId xmlns:p14="http://schemas.microsoft.com/office/powerpoint/2010/main" val="1434540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31801" y="230864"/>
            <a:ext cx="838200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Testing an invalid Authorization request header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9B5AEB98-4D0A-4FF6-BD3F-5C07767CAE50}"/>
              </a:ext>
            </a:extLst>
          </p:cNvPr>
          <p:cNvPicPr>
            <a:picLocks noChangeAspect="1"/>
          </p:cNvPicPr>
          <p:nvPr/>
        </p:nvPicPr>
        <p:blipFill>
          <a:blip r:embed="rId3"/>
          <a:stretch>
            <a:fillRect/>
          </a:stretch>
        </p:blipFill>
        <p:spPr>
          <a:xfrm>
            <a:off x="681037" y="1002144"/>
            <a:ext cx="7781925" cy="3619500"/>
          </a:xfrm>
          <a:prstGeom prst="rect">
            <a:avLst/>
          </a:prstGeom>
        </p:spPr>
      </p:pic>
    </p:spTree>
    <p:extLst>
      <p:ext uri="{BB962C8B-B14F-4D97-AF65-F5344CB8AC3E}">
        <p14:creationId xmlns:p14="http://schemas.microsoft.com/office/powerpoint/2010/main" val="3707672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86874" y="1873918"/>
            <a:ext cx="353585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407809"/>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 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User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createdAt: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taskList: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656638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start with the me field itself. Here’s a query we can use to test it when it’s finished.</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A8AFD2CB-13F3-441B-8E91-874119A8B8E0}"/>
              </a:ext>
            </a:extLst>
          </p:cNvPr>
          <p:cNvPicPr>
            <a:picLocks noChangeAspect="1"/>
          </p:cNvPicPr>
          <p:nvPr/>
        </p:nvPicPr>
        <p:blipFill>
          <a:blip r:embed="rId3"/>
          <a:stretch>
            <a:fillRect/>
          </a:stretch>
        </p:blipFill>
        <p:spPr>
          <a:xfrm>
            <a:off x="4992084" y="2485016"/>
            <a:ext cx="3932757" cy="2210075"/>
          </a:xfrm>
          <a:prstGeom prst="rect">
            <a:avLst/>
          </a:prstGeom>
        </p:spPr>
      </p:pic>
    </p:spTree>
    <p:extLst>
      <p:ext uri="{BB962C8B-B14F-4D97-AF65-F5344CB8AC3E}">
        <p14:creationId xmlns:p14="http://schemas.microsoft.com/office/powerpoint/2010/main" val="67143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mutators context object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6" name="object 2">
            <a:extLst>
              <a:ext uri="{FF2B5EF4-FFF2-40B4-BE49-F238E27FC236}">
                <a16:creationId xmlns:a16="http://schemas.microsoft.com/office/drawing/2014/main" id="{AA44EB02-9753-492A-BE7B-74137916597A}"/>
              </a:ext>
            </a:extLst>
          </p:cNvPr>
          <p:cNvSpPr txBox="1"/>
          <p:nvPr/>
        </p:nvSpPr>
        <p:spPr>
          <a:xfrm>
            <a:off x="773589" y="1113032"/>
            <a:ext cx="7596822"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mongoApiWrapper = async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mutators: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15EB2AD6-D5B2-4A35-BAC0-8F2CF26984B5}"/>
              </a:ext>
            </a:extLst>
          </p:cNvPr>
          <p:cNvPicPr>
            <a:picLocks noChangeAspect="1"/>
          </p:cNvPicPr>
          <p:nvPr/>
        </p:nvPicPr>
        <p:blipFill>
          <a:blip r:embed="rId3"/>
          <a:stretch>
            <a:fillRect/>
          </a:stretch>
        </p:blipFill>
        <p:spPr>
          <a:xfrm>
            <a:off x="3593054" y="1967258"/>
            <a:ext cx="4933375" cy="2466688"/>
          </a:xfrm>
          <a:prstGeom prst="rect">
            <a:avLst/>
          </a:prstGeom>
        </p:spPr>
      </p:pic>
    </p:spTree>
    <p:extLst>
      <p:ext uri="{BB962C8B-B14F-4D97-AF65-F5344CB8AC3E}">
        <p14:creationId xmlns:p14="http://schemas.microsoft.com/office/powerpoint/2010/main" val="2143860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BA6CCC9B-E94E-47A4-9CEA-642EAFE36449}"/>
              </a:ext>
            </a:extLst>
          </p:cNvPr>
          <p:cNvPicPr>
            <a:picLocks noChangeAspect="1"/>
          </p:cNvPicPr>
          <p:nvPr/>
        </p:nvPicPr>
        <p:blipFill>
          <a:blip r:embed="rId3"/>
          <a:stretch>
            <a:fillRect/>
          </a:stretch>
        </p:blipFill>
        <p:spPr>
          <a:xfrm>
            <a:off x="1492582" y="1011847"/>
            <a:ext cx="6011862" cy="3683245"/>
          </a:xfrm>
          <a:prstGeom prst="rect">
            <a:avLst/>
          </a:prstGeom>
        </p:spPr>
      </p:pic>
    </p:spTree>
    <p:extLst>
      <p:ext uri="{BB962C8B-B14F-4D97-AF65-F5344CB8AC3E}">
        <p14:creationId xmlns:p14="http://schemas.microsoft.com/office/powerpoint/2010/main" val="2180907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7" name="Picture 6">
            <a:extLst>
              <a:ext uri="{FF2B5EF4-FFF2-40B4-BE49-F238E27FC236}">
                <a16:creationId xmlns:a16="http://schemas.microsoft.com/office/drawing/2014/main" id="{EC40326E-F0AB-4EA7-8386-CF3D03DA3EC4}"/>
              </a:ext>
            </a:extLst>
          </p:cNvPr>
          <p:cNvPicPr>
            <a:picLocks noChangeAspect="1"/>
          </p:cNvPicPr>
          <p:nvPr/>
        </p:nvPicPr>
        <p:blipFill>
          <a:blip r:embed="rId3"/>
          <a:stretch>
            <a:fillRect/>
          </a:stretch>
        </p:blipFill>
        <p:spPr>
          <a:xfrm>
            <a:off x="1283494" y="1018164"/>
            <a:ext cx="6577012" cy="3587461"/>
          </a:xfrm>
          <a:prstGeom prst="rect">
            <a:avLst/>
          </a:prstGeom>
        </p:spPr>
      </p:pic>
    </p:spTree>
    <p:extLst>
      <p:ext uri="{BB962C8B-B14F-4D97-AF65-F5344CB8AC3E}">
        <p14:creationId xmlns:p14="http://schemas.microsoft.com/office/powerpoint/2010/main" val="189546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4617A700-0562-4EC4-8548-AB4CF0082C5D}"/>
              </a:ext>
            </a:extLst>
          </p:cNvPr>
          <p:cNvPicPr>
            <a:picLocks noChangeAspect="1"/>
          </p:cNvPicPr>
          <p:nvPr/>
        </p:nvPicPr>
        <p:blipFill>
          <a:blip r:embed="rId3"/>
          <a:stretch>
            <a:fillRect/>
          </a:stretch>
        </p:blipFill>
        <p:spPr>
          <a:xfrm>
            <a:off x="681037" y="973569"/>
            <a:ext cx="7781925" cy="3676650"/>
          </a:xfrm>
          <a:prstGeom prst="rect">
            <a:avLst/>
          </a:prstGeom>
        </p:spPr>
      </p:pic>
    </p:spTree>
    <p:extLst>
      <p:ext uri="{BB962C8B-B14F-4D97-AF65-F5344CB8AC3E}">
        <p14:creationId xmlns:p14="http://schemas.microsoft.com/office/powerpoint/2010/main" val="466737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EC5EF8F4-A831-4B26-88B7-92191F595081}"/>
              </a:ext>
            </a:extLst>
          </p:cNvPr>
          <p:cNvPicPr>
            <a:picLocks noChangeAspect="1"/>
          </p:cNvPicPr>
          <p:nvPr/>
        </p:nvPicPr>
        <p:blipFill>
          <a:blip r:embed="rId3"/>
          <a:stretch>
            <a:fillRect/>
          </a:stretch>
        </p:blipFill>
        <p:spPr>
          <a:xfrm>
            <a:off x="1847850" y="928697"/>
            <a:ext cx="5448300" cy="3629025"/>
          </a:xfrm>
          <a:prstGeom prst="rect">
            <a:avLst/>
          </a:prstGeom>
        </p:spPr>
      </p:pic>
    </p:spTree>
    <p:extLst>
      <p:ext uri="{BB962C8B-B14F-4D97-AF65-F5344CB8AC3E}">
        <p14:creationId xmlns:p14="http://schemas.microsoft.com/office/powerpoint/2010/main" val="3020593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70390" y="2063481"/>
            <a:ext cx="271891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Continued code</a:t>
            </a:r>
          </a:p>
        </p:txBody>
      </p:sp>
      <p:pic>
        <p:nvPicPr>
          <p:cNvPr id="3" name="Picture 2">
            <a:extLst>
              <a:ext uri="{FF2B5EF4-FFF2-40B4-BE49-F238E27FC236}">
                <a16:creationId xmlns:a16="http://schemas.microsoft.com/office/drawing/2014/main" id="{9327F272-0B33-45B0-9472-AC5148870345}"/>
              </a:ext>
            </a:extLst>
          </p:cNvPr>
          <p:cNvPicPr>
            <a:picLocks noChangeAspect="1"/>
          </p:cNvPicPr>
          <p:nvPr/>
        </p:nvPicPr>
        <p:blipFill>
          <a:blip r:embed="rId3"/>
          <a:stretch>
            <a:fillRect/>
          </a:stretch>
        </p:blipFill>
        <p:spPr>
          <a:xfrm>
            <a:off x="3492499" y="139142"/>
            <a:ext cx="5349875" cy="4546511"/>
          </a:xfrm>
          <a:prstGeom prst="rect">
            <a:avLst/>
          </a:prstGeom>
        </p:spPr>
      </p:pic>
    </p:spTree>
    <p:extLst>
      <p:ext uri="{BB962C8B-B14F-4D97-AF65-F5344CB8AC3E}">
        <p14:creationId xmlns:p14="http://schemas.microsoft.com/office/powerpoint/2010/main" val="794321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how to use the new me type.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08A6E7EC-3A93-49FA-9D28-B42CFAA3180E}"/>
              </a:ext>
            </a:extLst>
          </p:cNvPr>
          <p:cNvPicPr>
            <a:picLocks noChangeAspect="1"/>
          </p:cNvPicPr>
          <p:nvPr/>
        </p:nvPicPr>
        <p:blipFill>
          <a:blip r:embed="rId3"/>
          <a:stretch>
            <a:fillRect/>
          </a:stretch>
        </p:blipFill>
        <p:spPr>
          <a:xfrm>
            <a:off x="1277937" y="1040661"/>
            <a:ext cx="6588125" cy="3542467"/>
          </a:xfrm>
          <a:prstGeom prst="rect">
            <a:avLst/>
          </a:prstGeom>
        </p:spPr>
      </p:pic>
    </p:spTree>
    <p:extLst>
      <p:ext uri="{BB962C8B-B14F-4D97-AF65-F5344CB8AC3E}">
        <p14:creationId xmlns:p14="http://schemas.microsoft.com/office/powerpoint/2010/main" val="3436685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571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define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loaders.tasksForUsers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 and its batch-loading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pgApi</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function.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loaders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tasksForUsers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new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DataLoader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pgApi.tasksForUsers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821721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8D4C1A52-2291-42B7-8321-814B0B01F6A4}"/>
              </a:ext>
            </a:extLst>
          </p:cNvPr>
          <p:cNvPicPr>
            <a:picLocks noChangeAspect="1"/>
          </p:cNvPicPr>
          <p:nvPr/>
        </p:nvPicPr>
        <p:blipFill>
          <a:blip r:embed="rId3"/>
          <a:stretch>
            <a:fillRect/>
          </a:stretch>
        </p:blipFill>
        <p:spPr>
          <a:xfrm>
            <a:off x="1724025" y="951767"/>
            <a:ext cx="5695950" cy="3743325"/>
          </a:xfrm>
          <a:prstGeom prst="rect">
            <a:avLst/>
          </a:prstGeom>
        </p:spPr>
      </p:pic>
    </p:spTree>
    <p:extLst>
      <p:ext uri="{BB962C8B-B14F-4D97-AF65-F5344CB8AC3E}">
        <p14:creationId xmlns:p14="http://schemas.microsoft.com/office/powerpoint/2010/main" val="3761528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028043FA-6C42-4B24-A40C-3CF2AF31FE59}"/>
              </a:ext>
            </a:extLst>
          </p:cNvPr>
          <p:cNvPicPr>
            <a:picLocks noChangeAspect="1"/>
          </p:cNvPicPr>
          <p:nvPr/>
        </p:nvPicPr>
        <p:blipFill>
          <a:blip r:embed="rId3"/>
          <a:stretch>
            <a:fillRect/>
          </a:stretch>
        </p:blipFill>
        <p:spPr>
          <a:xfrm>
            <a:off x="681037" y="1297419"/>
            <a:ext cx="7781925" cy="3028950"/>
          </a:xfrm>
          <a:prstGeom prst="rect">
            <a:avLst/>
          </a:prstGeom>
        </p:spPr>
      </p:pic>
    </p:spTree>
    <p:extLst>
      <p:ext uri="{BB962C8B-B14F-4D97-AF65-F5344CB8AC3E}">
        <p14:creationId xmlns:p14="http://schemas.microsoft.com/office/powerpoint/2010/main" val="3648334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B665E7-59CF-42A9-BF55-CCE3F94F58F8}"/>
              </a:ext>
            </a:extLst>
          </p:cNvPr>
          <p:cNvPicPr>
            <a:picLocks noChangeAspect="1"/>
          </p:cNvPicPr>
          <p:nvPr/>
        </p:nvPicPr>
        <p:blipFill>
          <a:blip r:embed="rId3"/>
          <a:stretch>
            <a:fillRect/>
          </a:stretch>
        </p:blipFill>
        <p:spPr>
          <a:xfrm>
            <a:off x="681037" y="2362200"/>
            <a:ext cx="7781925" cy="201930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790089" y="343576"/>
            <a:ext cx="7596822" cy="2228174"/>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taskList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61445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0A1C1-9367-41C0-BBC8-C34786529859}"/>
              </a:ext>
            </a:extLst>
          </p:cNvPr>
          <p:cNvPicPr>
            <a:picLocks noChangeAspect="1"/>
          </p:cNvPicPr>
          <p:nvPr/>
        </p:nvPicPr>
        <p:blipFill rotWithShape="1">
          <a:blip r:embed="rId3"/>
          <a:srcRect l="1934"/>
          <a:stretch/>
        </p:blipFill>
        <p:spPr>
          <a:xfrm>
            <a:off x="598777" y="139142"/>
            <a:ext cx="5721340" cy="448225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054672" y="1873918"/>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mutators context object</a:t>
            </a:r>
          </a:p>
        </p:txBody>
      </p:sp>
    </p:spTree>
    <p:extLst>
      <p:ext uri="{BB962C8B-B14F-4D97-AF65-F5344CB8AC3E}">
        <p14:creationId xmlns:p14="http://schemas.microsoft.com/office/powerpoint/2010/main" val="3227265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me root query field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2A5287E8-AAC6-481E-8092-1ACCC7B57210}"/>
              </a:ext>
            </a:extLst>
          </p:cNvPr>
          <p:cNvPicPr>
            <a:picLocks noChangeAspect="1"/>
          </p:cNvPicPr>
          <p:nvPr/>
        </p:nvPicPr>
        <p:blipFill>
          <a:blip r:embed="rId3"/>
          <a:stretch>
            <a:fillRect/>
          </a:stretch>
        </p:blipFill>
        <p:spPr>
          <a:xfrm>
            <a:off x="4712324" y="2323652"/>
            <a:ext cx="3992125" cy="2187105"/>
          </a:xfrm>
          <a:prstGeom prst="rect">
            <a:avLst/>
          </a:prstGeom>
        </p:spPr>
      </p:pic>
    </p:spTree>
    <p:extLst>
      <p:ext uri="{BB962C8B-B14F-4D97-AF65-F5344CB8AC3E}">
        <p14:creationId xmlns:p14="http://schemas.microsoft.com/office/powerpoint/2010/main" val="2734672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51</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764483"/>
            <a:ext cx="4644442" cy="3477875"/>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mutators context object</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Mutation type</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User mutations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Authenticating API consumers</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Mutations for the Task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Approach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a:t>
            </a:r>
            <a:r>
              <a:rPr lang="en-US" sz="2000" kern="1200" dirty="0" err="1">
                <a:solidFill>
                  <a:prstClr val="black"/>
                </a:solidFill>
                <a:latin typeface="Source Code Pro" panose="020B0509030403020204" pitchFamily="49" charset="0"/>
                <a:ea typeface="Source Code Pro" panose="020B0509030403020204" pitchFamily="49" charset="0"/>
                <a:cs typeface="+mn-cs"/>
              </a:rPr>
              <a:t>userDelete</a:t>
            </a:r>
            <a:r>
              <a:rPr lang="en-US" sz="2000" kern="1200" dirty="0">
                <a:solidFill>
                  <a:prstClr val="black"/>
                </a:solidFill>
                <a:latin typeface="Source Code Pro" panose="020B0509030403020204" pitchFamily="49" charset="0"/>
                <a:ea typeface="Source Code Pro" panose="020B0509030403020204" pitchFamily="49" charset="0"/>
                <a:cs typeface="+mn-cs"/>
              </a:rPr>
              <a:t> mutation</a:t>
            </a:r>
          </a:p>
        </p:txBody>
      </p:sp>
      <p:sp>
        <p:nvSpPr>
          <p:cNvPr id="20" name="Rectangle 19">
            <a:extLst>
              <a:ext uri="{FF2B5EF4-FFF2-40B4-BE49-F238E27FC236}">
                <a16:creationId xmlns:a16="http://schemas.microsoft.com/office/drawing/2014/main" id="{EB5DA4E8-E26B-4E49-9C6B-AAB5916AF78B}"/>
              </a:ext>
            </a:extLst>
          </p:cNvPr>
          <p:cNvSpPr/>
          <p:nvPr/>
        </p:nvSpPr>
        <p:spPr>
          <a:xfrm>
            <a:off x="-2512191" y="1083692"/>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1257302" y="1914689"/>
            <a:ext cx="1962150" cy="1905000"/>
          </a:xfrm>
          <a:prstGeom prst="rect">
            <a:avLst/>
          </a:prstGeom>
        </p:spPr>
      </p:pic>
    </p:spTree>
    <p:extLst>
      <p:ext uri="{BB962C8B-B14F-4D97-AF65-F5344CB8AC3E}">
        <p14:creationId xmlns:p14="http://schemas.microsoft.com/office/powerpoint/2010/main" val="3352036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34A4E-238C-46C4-ABD4-CBA2C6D932D1}"/>
              </a:ext>
            </a:extLst>
          </p:cNvPr>
          <p:cNvPicPr>
            <a:picLocks noChangeAspect="1"/>
          </p:cNvPicPr>
          <p:nvPr/>
        </p:nvPicPr>
        <p:blipFill>
          <a:blip r:embed="rId3"/>
          <a:stretch>
            <a:fillRect/>
          </a:stretch>
        </p:blipFill>
        <p:spPr>
          <a:xfrm>
            <a:off x="621189" y="230865"/>
            <a:ext cx="6122511" cy="4378599"/>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204373" y="1437365"/>
            <a:ext cx="307865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 for the Task model</a:t>
            </a:r>
          </a:p>
        </p:txBody>
      </p:sp>
    </p:spTree>
    <p:extLst>
      <p:ext uri="{BB962C8B-B14F-4D97-AF65-F5344CB8AC3E}">
        <p14:creationId xmlns:p14="http://schemas.microsoft.com/office/powerpoint/2010/main" val="2587853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AF60D-BE5D-4EC1-9F72-F7A8A57F3F43}"/>
              </a:ext>
            </a:extLst>
          </p:cNvPr>
          <p:cNvPicPr>
            <a:picLocks noChangeAspect="1"/>
          </p:cNvPicPr>
          <p:nvPr/>
        </p:nvPicPr>
        <p:blipFill>
          <a:blip r:embed="rId3"/>
          <a:stretch>
            <a:fillRect/>
          </a:stretch>
        </p:blipFill>
        <p:spPr>
          <a:xfrm>
            <a:off x="697389" y="221692"/>
            <a:ext cx="5487511" cy="4219798"/>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219700" y="609600"/>
            <a:ext cx="356125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 for the Task model</a:t>
            </a:r>
          </a:p>
        </p:txBody>
      </p:sp>
    </p:spTree>
    <p:extLst>
      <p:ext uri="{BB962C8B-B14F-4D97-AF65-F5344CB8AC3E}">
        <p14:creationId xmlns:p14="http://schemas.microsoft.com/office/powerpoint/2010/main" val="1553759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608489" y="2110465"/>
            <a:ext cx="27697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 for the Task model</a:t>
            </a:r>
          </a:p>
        </p:txBody>
      </p:sp>
      <p:pic>
        <p:nvPicPr>
          <p:cNvPr id="3" name="Picture 2">
            <a:extLst>
              <a:ext uri="{FF2B5EF4-FFF2-40B4-BE49-F238E27FC236}">
                <a16:creationId xmlns:a16="http://schemas.microsoft.com/office/drawing/2014/main" id="{9C596A50-16BD-4FE5-A783-C9592DDDD3AA}"/>
              </a:ext>
            </a:extLst>
          </p:cNvPr>
          <p:cNvPicPr>
            <a:picLocks noChangeAspect="1"/>
          </p:cNvPicPr>
          <p:nvPr/>
        </p:nvPicPr>
        <p:blipFill>
          <a:blip r:embed="rId3"/>
          <a:stretch>
            <a:fillRect/>
          </a:stretch>
        </p:blipFill>
        <p:spPr>
          <a:xfrm>
            <a:off x="3714471" y="230865"/>
            <a:ext cx="4967566" cy="4187825"/>
          </a:xfrm>
          <a:prstGeom prst="rect">
            <a:avLst/>
          </a:prstGeom>
        </p:spPr>
      </p:pic>
    </p:spTree>
    <p:extLst>
      <p:ext uri="{BB962C8B-B14F-4D97-AF65-F5344CB8AC3E}">
        <p14:creationId xmlns:p14="http://schemas.microsoft.com/office/powerpoint/2010/main" val="3781823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7690" y="2026346"/>
            <a:ext cx="2839476"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 for the Task model</a:t>
            </a:r>
          </a:p>
        </p:txBody>
      </p:sp>
      <p:pic>
        <p:nvPicPr>
          <p:cNvPr id="3" name="Picture 2">
            <a:extLst>
              <a:ext uri="{FF2B5EF4-FFF2-40B4-BE49-F238E27FC236}">
                <a16:creationId xmlns:a16="http://schemas.microsoft.com/office/drawing/2014/main" id="{8EA92153-5F22-4D2B-ABFF-50169D3BA5D0}"/>
              </a:ext>
            </a:extLst>
          </p:cNvPr>
          <p:cNvPicPr>
            <a:picLocks noChangeAspect="1"/>
          </p:cNvPicPr>
          <p:nvPr/>
        </p:nvPicPr>
        <p:blipFill>
          <a:blip r:embed="rId3"/>
          <a:stretch>
            <a:fillRect/>
          </a:stretch>
        </p:blipFill>
        <p:spPr>
          <a:xfrm>
            <a:off x="3613065" y="72960"/>
            <a:ext cx="5329322" cy="4604605"/>
          </a:xfrm>
          <a:prstGeom prst="rect">
            <a:avLst/>
          </a:prstGeom>
        </p:spPr>
      </p:pic>
    </p:spTree>
    <p:extLst>
      <p:ext uri="{BB962C8B-B14F-4D97-AF65-F5344CB8AC3E}">
        <p14:creationId xmlns:p14="http://schemas.microsoft.com/office/powerpoint/2010/main" val="379016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38242" y="2060176"/>
            <a:ext cx="348206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 for the Task model</a:t>
            </a:r>
          </a:p>
        </p:txBody>
      </p:sp>
      <p:pic>
        <p:nvPicPr>
          <p:cNvPr id="3" name="Picture 2">
            <a:extLst>
              <a:ext uri="{FF2B5EF4-FFF2-40B4-BE49-F238E27FC236}">
                <a16:creationId xmlns:a16="http://schemas.microsoft.com/office/drawing/2014/main" id="{00AD83DA-A76C-4F5B-B26C-E85D384BBA5F}"/>
              </a:ext>
            </a:extLst>
          </p:cNvPr>
          <p:cNvPicPr>
            <a:picLocks noChangeAspect="1"/>
          </p:cNvPicPr>
          <p:nvPr/>
        </p:nvPicPr>
        <p:blipFill>
          <a:blip r:embed="rId3"/>
          <a:stretch>
            <a:fillRect/>
          </a:stretch>
        </p:blipFill>
        <p:spPr>
          <a:xfrm>
            <a:off x="4888345" y="123092"/>
            <a:ext cx="3892468" cy="4572000"/>
          </a:xfrm>
          <a:prstGeom prst="rect">
            <a:avLst/>
          </a:prstGeom>
        </p:spPr>
      </p:pic>
    </p:spTree>
    <p:extLst>
      <p:ext uri="{BB962C8B-B14F-4D97-AF65-F5344CB8AC3E}">
        <p14:creationId xmlns:p14="http://schemas.microsoft.com/office/powerpoint/2010/main" val="3582418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B16883-8794-4C42-B67B-FBCB39AEC75F}"/>
              </a:ext>
            </a:extLst>
          </p:cNvPr>
          <p:cNvPicPr>
            <a:picLocks noChangeAspect="1"/>
          </p:cNvPicPr>
          <p:nvPr/>
        </p:nvPicPr>
        <p:blipFill>
          <a:blip r:embed="rId3"/>
          <a:stretch>
            <a:fillRect/>
          </a:stretch>
        </p:blipFill>
        <p:spPr>
          <a:xfrm>
            <a:off x="396875" y="142142"/>
            <a:ext cx="5657850" cy="45529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427889" y="28597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 for the Task model</a:t>
            </a:r>
          </a:p>
        </p:txBody>
      </p:sp>
    </p:spTree>
    <p:extLst>
      <p:ext uri="{BB962C8B-B14F-4D97-AF65-F5344CB8AC3E}">
        <p14:creationId xmlns:p14="http://schemas.microsoft.com/office/powerpoint/2010/main" val="2927019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58</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764483"/>
            <a:ext cx="4644442" cy="3477875"/>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mutators context object</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Mutation type</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User mutations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Authenticating API consumers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Task model</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Mutations for the Approach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a:t>
            </a:r>
            <a:r>
              <a:rPr lang="en-US" sz="2000" kern="1200" dirty="0" err="1">
                <a:solidFill>
                  <a:prstClr val="black"/>
                </a:solidFill>
                <a:latin typeface="Source Code Pro" panose="020B0509030403020204" pitchFamily="49" charset="0"/>
                <a:ea typeface="Source Code Pro" panose="020B0509030403020204" pitchFamily="49" charset="0"/>
                <a:cs typeface="+mn-cs"/>
              </a:rPr>
              <a:t>userDelete</a:t>
            </a:r>
            <a:r>
              <a:rPr lang="en-US" sz="2000" kern="1200" dirty="0">
                <a:solidFill>
                  <a:prstClr val="black"/>
                </a:solidFill>
                <a:latin typeface="Source Code Pro" panose="020B0509030403020204" pitchFamily="49" charset="0"/>
                <a:ea typeface="Source Code Pro" panose="020B0509030403020204" pitchFamily="49" charset="0"/>
                <a:cs typeface="+mn-cs"/>
              </a:rPr>
              <a:t> mutation</a:t>
            </a:r>
          </a:p>
        </p:txBody>
      </p:sp>
      <p:sp>
        <p:nvSpPr>
          <p:cNvPr id="20" name="Rectangle 19">
            <a:extLst>
              <a:ext uri="{FF2B5EF4-FFF2-40B4-BE49-F238E27FC236}">
                <a16:creationId xmlns:a16="http://schemas.microsoft.com/office/drawing/2014/main" id="{EB5DA4E8-E26B-4E49-9C6B-AAB5916AF78B}"/>
              </a:ext>
            </a:extLst>
          </p:cNvPr>
          <p:cNvSpPr/>
          <p:nvPr/>
        </p:nvSpPr>
        <p:spPr>
          <a:xfrm>
            <a:off x="-2512191" y="1083692"/>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1257302" y="1914689"/>
            <a:ext cx="1962150" cy="1905000"/>
          </a:xfrm>
          <a:prstGeom prst="rect">
            <a:avLst/>
          </a:prstGeom>
        </p:spPr>
      </p:pic>
    </p:spTree>
    <p:extLst>
      <p:ext uri="{BB962C8B-B14F-4D97-AF65-F5344CB8AC3E}">
        <p14:creationId xmlns:p14="http://schemas.microsoft.com/office/powerpoint/2010/main" val="1339801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95789" y="2082576"/>
            <a:ext cx="344672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approachCreate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3" name="Picture 2">
            <a:extLst>
              <a:ext uri="{FF2B5EF4-FFF2-40B4-BE49-F238E27FC236}">
                <a16:creationId xmlns:a16="http://schemas.microsoft.com/office/drawing/2014/main" id="{FE7D55A1-6F6D-4D17-888C-B3C74636DFDD}"/>
              </a:ext>
            </a:extLst>
          </p:cNvPr>
          <p:cNvPicPr>
            <a:picLocks noChangeAspect="1"/>
          </p:cNvPicPr>
          <p:nvPr/>
        </p:nvPicPr>
        <p:blipFill>
          <a:blip r:embed="rId3"/>
          <a:stretch>
            <a:fillRect/>
          </a:stretch>
        </p:blipFill>
        <p:spPr>
          <a:xfrm>
            <a:off x="4572000" y="139142"/>
            <a:ext cx="4428820" cy="4584700"/>
          </a:xfrm>
          <a:prstGeom prst="rect">
            <a:avLst/>
          </a:prstGeom>
        </p:spPr>
      </p:pic>
    </p:spTree>
    <p:extLst>
      <p:ext uri="{BB962C8B-B14F-4D97-AF65-F5344CB8AC3E}">
        <p14:creationId xmlns:p14="http://schemas.microsoft.com/office/powerpoint/2010/main" val="153956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6</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764483"/>
            <a:ext cx="4644442" cy="3477875"/>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mutators context object</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The Mutation type</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User mutations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Authenticating API consumers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Task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Approach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a:t>
            </a:r>
            <a:r>
              <a:rPr lang="en-US" sz="2000" kern="1200" dirty="0" err="1">
                <a:solidFill>
                  <a:prstClr val="black"/>
                </a:solidFill>
                <a:latin typeface="Source Code Pro" panose="020B0509030403020204" pitchFamily="49" charset="0"/>
                <a:ea typeface="Source Code Pro" panose="020B0509030403020204" pitchFamily="49" charset="0"/>
                <a:cs typeface="+mn-cs"/>
              </a:rPr>
              <a:t>userDelete</a:t>
            </a:r>
            <a:r>
              <a:rPr lang="en-US" sz="2000" kern="1200" dirty="0">
                <a:solidFill>
                  <a:prstClr val="black"/>
                </a:solidFill>
                <a:latin typeface="Source Code Pro" panose="020B0509030403020204" pitchFamily="49" charset="0"/>
                <a:ea typeface="Source Code Pro" panose="020B0509030403020204" pitchFamily="49" charset="0"/>
                <a:cs typeface="+mn-cs"/>
              </a:rPr>
              <a:t> mutation</a:t>
            </a:r>
          </a:p>
        </p:txBody>
      </p:sp>
      <p:sp>
        <p:nvSpPr>
          <p:cNvPr id="20" name="Rectangle 19">
            <a:extLst>
              <a:ext uri="{FF2B5EF4-FFF2-40B4-BE49-F238E27FC236}">
                <a16:creationId xmlns:a16="http://schemas.microsoft.com/office/drawing/2014/main" id="{EB5DA4E8-E26B-4E49-9C6B-AAB5916AF78B}"/>
              </a:ext>
            </a:extLst>
          </p:cNvPr>
          <p:cNvSpPr/>
          <p:nvPr/>
        </p:nvSpPr>
        <p:spPr>
          <a:xfrm>
            <a:off x="-2512191" y="1083692"/>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1257302" y="1914689"/>
            <a:ext cx="1962150" cy="1905000"/>
          </a:xfrm>
          <a:prstGeom prst="rect">
            <a:avLst/>
          </a:prstGeom>
        </p:spPr>
      </p:pic>
    </p:spTree>
    <p:extLst>
      <p:ext uri="{BB962C8B-B14F-4D97-AF65-F5344CB8AC3E}">
        <p14:creationId xmlns:p14="http://schemas.microsoft.com/office/powerpoint/2010/main" val="2079221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012357" y="1873918"/>
            <a:ext cx="340885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approachCreate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3" name="Picture 2">
            <a:extLst>
              <a:ext uri="{FF2B5EF4-FFF2-40B4-BE49-F238E27FC236}">
                <a16:creationId xmlns:a16="http://schemas.microsoft.com/office/drawing/2014/main" id="{A8FA7570-1E16-4222-BA30-2A3257777A2D}"/>
              </a:ext>
            </a:extLst>
          </p:cNvPr>
          <p:cNvPicPr>
            <a:picLocks noChangeAspect="1"/>
          </p:cNvPicPr>
          <p:nvPr/>
        </p:nvPicPr>
        <p:blipFill>
          <a:blip r:embed="rId3"/>
          <a:stretch>
            <a:fillRect/>
          </a:stretch>
        </p:blipFill>
        <p:spPr>
          <a:xfrm>
            <a:off x="722789" y="139142"/>
            <a:ext cx="3800558" cy="4584700"/>
          </a:xfrm>
          <a:prstGeom prst="rect">
            <a:avLst/>
          </a:prstGeom>
        </p:spPr>
      </p:pic>
    </p:spTree>
    <p:extLst>
      <p:ext uri="{BB962C8B-B14F-4D97-AF65-F5344CB8AC3E}">
        <p14:creationId xmlns:p14="http://schemas.microsoft.com/office/powerpoint/2010/main" val="5087462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EEFF7-DCC3-435D-B7EF-E73AAD7D9365}"/>
              </a:ext>
            </a:extLst>
          </p:cNvPr>
          <p:cNvPicPr>
            <a:picLocks noChangeAspect="1"/>
          </p:cNvPicPr>
          <p:nvPr/>
        </p:nvPicPr>
        <p:blipFill>
          <a:blip r:embed="rId3"/>
          <a:stretch>
            <a:fillRect/>
          </a:stretch>
        </p:blipFill>
        <p:spPr>
          <a:xfrm>
            <a:off x="773589" y="139142"/>
            <a:ext cx="5353050" cy="45148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707289" y="3832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approachCreate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2" name="Picture 1">
            <a:extLst>
              <a:ext uri="{FF2B5EF4-FFF2-40B4-BE49-F238E27FC236}">
                <a16:creationId xmlns:a16="http://schemas.microsoft.com/office/drawing/2014/main" id="{24A5250B-87BE-467E-A167-0D035C64561D}"/>
              </a:ext>
            </a:extLst>
          </p:cNvPr>
          <p:cNvPicPr>
            <a:picLocks noChangeAspect="1"/>
          </p:cNvPicPr>
          <p:nvPr/>
        </p:nvPicPr>
        <p:blipFill>
          <a:blip r:embed="rId4"/>
          <a:stretch>
            <a:fillRect/>
          </a:stretch>
        </p:blipFill>
        <p:spPr>
          <a:xfrm>
            <a:off x="6126639" y="3015692"/>
            <a:ext cx="2800350" cy="1638300"/>
          </a:xfrm>
          <a:prstGeom prst="rect">
            <a:avLst/>
          </a:prstGeom>
        </p:spPr>
      </p:pic>
    </p:spTree>
    <p:extLst>
      <p:ext uri="{BB962C8B-B14F-4D97-AF65-F5344CB8AC3E}">
        <p14:creationId xmlns:p14="http://schemas.microsoft.com/office/powerpoint/2010/main" val="2037041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62107-A697-4E3B-B8A5-6B600AAF508A}"/>
              </a:ext>
            </a:extLst>
          </p:cNvPr>
          <p:cNvPicPr>
            <a:picLocks noChangeAspect="1"/>
          </p:cNvPicPr>
          <p:nvPr/>
        </p:nvPicPr>
        <p:blipFill>
          <a:blip r:embed="rId3"/>
          <a:stretch>
            <a:fillRect/>
          </a:stretch>
        </p:blipFill>
        <p:spPr>
          <a:xfrm>
            <a:off x="773589" y="330199"/>
            <a:ext cx="6724665" cy="4282167"/>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2018189" y="531134"/>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approachCreate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spTree>
    <p:extLst>
      <p:ext uri="{BB962C8B-B14F-4D97-AF65-F5344CB8AC3E}">
        <p14:creationId xmlns:p14="http://schemas.microsoft.com/office/powerpoint/2010/main" val="3155309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A24AB-FD7D-4790-BBB7-665A68E09A01}"/>
              </a:ext>
            </a:extLst>
          </p:cNvPr>
          <p:cNvPicPr>
            <a:picLocks noChangeAspect="1"/>
          </p:cNvPicPr>
          <p:nvPr/>
        </p:nvPicPr>
        <p:blipFill>
          <a:blip r:embed="rId3"/>
          <a:stretch>
            <a:fillRect/>
          </a:stretch>
        </p:blipFill>
        <p:spPr>
          <a:xfrm>
            <a:off x="585787" y="161192"/>
            <a:ext cx="6143625" cy="453390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657599" y="448408"/>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approachCreate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spTree>
    <p:extLst>
      <p:ext uri="{BB962C8B-B14F-4D97-AF65-F5344CB8AC3E}">
        <p14:creationId xmlns:p14="http://schemas.microsoft.com/office/powerpoint/2010/main" val="613556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667476" y="1873918"/>
            <a:ext cx="355283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approachCreate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3" name="Picture 2">
            <a:extLst>
              <a:ext uri="{FF2B5EF4-FFF2-40B4-BE49-F238E27FC236}">
                <a16:creationId xmlns:a16="http://schemas.microsoft.com/office/drawing/2014/main" id="{3E494E3E-DF88-41DB-BB94-C0409BE7D6AA}"/>
              </a:ext>
            </a:extLst>
          </p:cNvPr>
          <p:cNvPicPr>
            <a:picLocks noChangeAspect="1"/>
          </p:cNvPicPr>
          <p:nvPr/>
        </p:nvPicPr>
        <p:blipFill>
          <a:blip r:embed="rId3"/>
          <a:stretch>
            <a:fillRect/>
          </a:stretch>
        </p:blipFill>
        <p:spPr>
          <a:xfrm>
            <a:off x="4776717" y="139142"/>
            <a:ext cx="4098065" cy="4533900"/>
          </a:xfrm>
          <a:prstGeom prst="rect">
            <a:avLst/>
          </a:prstGeom>
        </p:spPr>
      </p:pic>
    </p:spTree>
    <p:extLst>
      <p:ext uri="{BB962C8B-B14F-4D97-AF65-F5344CB8AC3E}">
        <p14:creationId xmlns:p14="http://schemas.microsoft.com/office/powerpoint/2010/main" val="2535222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092701" y="1873918"/>
            <a:ext cx="372492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approachCreate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395109"/>
            <a:ext cx="7596822" cy="4167166"/>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explanationsValue1,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 "EXPLANATION"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notesValue1,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 "NOTE"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warningsValue1,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 "WARNING"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821089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approachCreate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2209"/>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000" dirty="0">
                <a:latin typeface="Source Code Pro" panose="020B0509030403020204" pitchFamily="49" charset="0"/>
                <a:ea typeface="Source Code Pro" panose="020B0509030403020204" pitchFamily="49" charset="0"/>
              </a:rPr>
              <a:t>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 format we will convert it into, which is expected by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approachDetails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MongoDB collection: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explanations: [explanationsValue1,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notes: [notesValue1,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warnings: [warningsValue1,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579535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E4B7A9-3250-473A-BD01-FDA65E8516BB}"/>
              </a:ext>
            </a:extLst>
          </p:cNvPr>
          <p:cNvPicPr>
            <a:picLocks noChangeAspect="1"/>
          </p:cNvPicPr>
          <p:nvPr/>
        </p:nvPicPr>
        <p:blipFill>
          <a:blip r:embed="rId3"/>
          <a:stretch>
            <a:fillRect/>
          </a:stretch>
        </p:blipFill>
        <p:spPr>
          <a:xfrm>
            <a:off x="773588" y="139142"/>
            <a:ext cx="6516211" cy="4515794"/>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927466" y="3628266"/>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approachCreate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spTree>
    <p:extLst>
      <p:ext uri="{BB962C8B-B14F-4D97-AF65-F5344CB8AC3E}">
        <p14:creationId xmlns:p14="http://schemas.microsoft.com/office/powerpoint/2010/main" val="3964001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The approachCreate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2709"/>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ApproachDetailCategory = new GraphQLEnumType({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'ApproachDetailCategory',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values: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NOTE: { value: 'notes'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EXPLANATION: { value: 'explanations'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WARNING: { value: 'warnings'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022257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790934" y="1987884"/>
            <a:ext cx="373905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approachCreate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3" name="Picture 2">
            <a:extLst>
              <a:ext uri="{FF2B5EF4-FFF2-40B4-BE49-F238E27FC236}">
                <a16:creationId xmlns:a16="http://schemas.microsoft.com/office/drawing/2014/main" id="{75E5354A-59E4-4E13-B1A7-466178B818E4}"/>
              </a:ext>
            </a:extLst>
          </p:cNvPr>
          <p:cNvPicPr>
            <a:picLocks noChangeAspect="1"/>
          </p:cNvPicPr>
          <p:nvPr/>
        </p:nvPicPr>
        <p:blipFill>
          <a:blip r:embed="rId3"/>
          <a:stretch>
            <a:fillRect/>
          </a:stretch>
        </p:blipFill>
        <p:spPr>
          <a:xfrm>
            <a:off x="688598" y="114300"/>
            <a:ext cx="3243649" cy="4445000"/>
          </a:xfrm>
          <a:prstGeom prst="rect">
            <a:avLst/>
          </a:prstGeom>
        </p:spPr>
      </p:pic>
    </p:spTree>
    <p:extLst>
      <p:ext uri="{BB962C8B-B14F-4D97-AF65-F5344CB8AC3E}">
        <p14:creationId xmlns:p14="http://schemas.microsoft.com/office/powerpoint/2010/main" val="975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Mutation type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0616AC66-64D4-494B-95C0-8CC687B90071}"/>
              </a:ext>
            </a:extLst>
          </p:cNvPr>
          <p:cNvPicPr>
            <a:picLocks noChangeAspect="1"/>
          </p:cNvPicPr>
          <p:nvPr/>
        </p:nvPicPr>
        <p:blipFill>
          <a:blip r:embed="rId3"/>
          <a:stretch>
            <a:fillRect/>
          </a:stretch>
        </p:blipFill>
        <p:spPr>
          <a:xfrm>
            <a:off x="773589" y="1495705"/>
            <a:ext cx="7771472" cy="2780460"/>
          </a:xfrm>
          <a:prstGeom prst="rect">
            <a:avLst/>
          </a:prstGeom>
        </p:spPr>
      </p:pic>
    </p:spTree>
    <p:extLst>
      <p:ext uri="{BB962C8B-B14F-4D97-AF65-F5344CB8AC3E}">
        <p14:creationId xmlns:p14="http://schemas.microsoft.com/office/powerpoint/2010/main" val="1798307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68197" y="1873918"/>
            <a:ext cx="32015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test the approachCreate mutation </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7" name="Picture 6">
            <a:extLst>
              <a:ext uri="{FF2B5EF4-FFF2-40B4-BE49-F238E27FC236}">
                <a16:creationId xmlns:a16="http://schemas.microsoft.com/office/drawing/2014/main" id="{A24207F8-9BA9-49A3-B609-896998E52950}"/>
              </a:ext>
            </a:extLst>
          </p:cNvPr>
          <p:cNvPicPr>
            <a:picLocks noChangeAspect="1"/>
          </p:cNvPicPr>
          <p:nvPr/>
        </p:nvPicPr>
        <p:blipFill rotWithShape="1">
          <a:blip r:embed="rId3"/>
          <a:srcRect l="2028"/>
          <a:stretch/>
        </p:blipFill>
        <p:spPr>
          <a:xfrm>
            <a:off x="3792721" y="139142"/>
            <a:ext cx="4883082" cy="4483100"/>
          </a:xfrm>
          <a:prstGeom prst="rect">
            <a:avLst/>
          </a:prstGeom>
        </p:spPr>
      </p:pic>
      <p:pic>
        <p:nvPicPr>
          <p:cNvPr id="2" name="Picture 1">
            <a:extLst>
              <a:ext uri="{FF2B5EF4-FFF2-40B4-BE49-F238E27FC236}">
                <a16:creationId xmlns:a16="http://schemas.microsoft.com/office/drawing/2014/main" id="{A7F22371-EEEB-440D-BF06-012428D1EFBC}"/>
              </a:ext>
            </a:extLst>
          </p:cNvPr>
          <p:cNvPicPr>
            <a:picLocks noChangeAspect="1"/>
          </p:cNvPicPr>
          <p:nvPr/>
        </p:nvPicPr>
        <p:blipFill>
          <a:blip r:embed="rId4"/>
          <a:stretch>
            <a:fillRect/>
          </a:stretch>
        </p:blipFill>
        <p:spPr>
          <a:xfrm>
            <a:off x="6266535" y="3020367"/>
            <a:ext cx="2800350" cy="1638300"/>
          </a:xfrm>
          <a:prstGeom prst="rect">
            <a:avLst/>
          </a:prstGeom>
        </p:spPr>
      </p:pic>
    </p:spTree>
    <p:extLst>
      <p:ext uri="{BB962C8B-B14F-4D97-AF65-F5344CB8AC3E}">
        <p14:creationId xmlns:p14="http://schemas.microsoft.com/office/powerpoint/2010/main" val="26465370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approachVote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865202" y="1005310"/>
            <a:ext cx="7596822" cy="361316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ApproachVoteInput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"""true for up-vote and false for down-vote"""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 Boolean!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approachVote(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approachId: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input: ApproachVoteInput!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ApproachPayload!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786095EC-BC6A-47A0-AD9D-2D48994FD2AF}"/>
              </a:ext>
            </a:extLst>
          </p:cNvPr>
          <p:cNvPicPr>
            <a:picLocks noChangeAspect="1"/>
          </p:cNvPicPr>
          <p:nvPr/>
        </p:nvPicPr>
        <p:blipFill>
          <a:blip r:embed="rId3"/>
          <a:stretch>
            <a:fillRect/>
          </a:stretch>
        </p:blipFill>
        <p:spPr>
          <a:xfrm>
            <a:off x="5292762" y="2509041"/>
            <a:ext cx="3605667" cy="2109438"/>
          </a:xfrm>
          <a:prstGeom prst="rect">
            <a:avLst/>
          </a:prstGeom>
        </p:spPr>
      </p:pic>
    </p:spTree>
    <p:extLst>
      <p:ext uri="{BB962C8B-B14F-4D97-AF65-F5344CB8AC3E}">
        <p14:creationId xmlns:p14="http://schemas.microsoft.com/office/powerpoint/2010/main" val="3579864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approachVote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approachId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$2: voteIncrement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approachVote: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UPDATE azdev.approaches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SET vote_count = vote_count + $2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id =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RETURNING id, content,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F2104F68-33D9-47F7-A2EA-382534171139}"/>
              </a:ext>
            </a:extLst>
          </p:cNvPr>
          <p:cNvPicPr>
            <a:picLocks noChangeAspect="1"/>
          </p:cNvPicPr>
          <p:nvPr/>
        </p:nvPicPr>
        <p:blipFill>
          <a:blip r:embed="rId3"/>
          <a:stretch>
            <a:fillRect/>
          </a:stretch>
        </p:blipFill>
        <p:spPr>
          <a:xfrm>
            <a:off x="6198091" y="370635"/>
            <a:ext cx="2600325" cy="1762125"/>
          </a:xfrm>
          <a:prstGeom prst="rect">
            <a:avLst/>
          </a:prstGeom>
        </p:spPr>
      </p:pic>
    </p:spTree>
    <p:extLst>
      <p:ext uri="{BB962C8B-B14F-4D97-AF65-F5344CB8AC3E}">
        <p14:creationId xmlns:p14="http://schemas.microsoft.com/office/powerpoint/2010/main" val="4218464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453289" y="33042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approachVote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626666"/>
            <a:ext cx="7596822" cy="389016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approachVote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approachVote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approachId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42 # Get this value from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approachCreate</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input: { up: false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message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voteCount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950786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DAFCD24E-87CD-4CEA-8BDE-D8806807F697}"/>
              </a:ext>
            </a:extLst>
          </p:cNvPr>
          <p:cNvPicPr>
            <a:picLocks noChangeAspect="1"/>
          </p:cNvPicPr>
          <p:nvPr/>
        </p:nvPicPr>
        <p:blipFill>
          <a:blip r:embed="rId3"/>
          <a:stretch>
            <a:fillRect/>
          </a:stretch>
        </p:blipFill>
        <p:spPr>
          <a:xfrm>
            <a:off x="328612" y="468656"/>
            <a:ext cx="7202488" cy="3901839"/>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4220309" y="6372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approachVote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spTree>
    <p:extLst>
      <p:ext uri="{BB962C8B-B14F-4D97-AF65-F5344CB8AC3E}">
        <p14:creationId xmlns:p14="http://schemas.microsoft.com/office/powerpoint/2010/main" val="2464930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C51D81-0E37-4B5E-A1E9-C9C38D0D4B71}"/>
              </a:ext>
            </a:extLst>
          </p:cNvPr>
          <p:cNvPicPr>
            <a:picLocks noChangeAspect="1"/>
          </p:cNvPicPr>
          <p:nvPr/>
        </p:nvPicPr>
        <p:blipFill>
          <a:blip r:embed="rId3"/>
          <a:stretch>
            <a:fillRect/>
          </a:stretch>
        </p:blipFill>
        <p:spPr>
          <a:xfrm>
            <a:off x="529371" y="139142"/>
            <a:ext cx="6299629" cy="455930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220309" y="26946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approachVote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spTree>
    <p:extLst>
      <p:ext uri="{BB962C8B-B14F-4D97-AF65-F5344CB8AC3E}">
        <p14:creationId xmlns:p14="http://schemas.microsoft.com/office/powerpoint/2010/main" val="2858981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799661-266B-4556-BCAB-E1C3F5E630A6}"/>
              </a:ext>
            </a:extLst>
          </p:cNvPr>
          <p:cNvPicPr>
            <a:picLocks noChangeAspect="1"/>
          </p:cNvPicPr>
          <p:nvPr/>
        </p:nvPicPr>
        <p:blipFill>
          <a:blip r:embed="rId3"/>
          <a:stretch>
            <a:fillRect/>
          </a:stretch>
        </p:blipFill>
        <p:spPr>
          <a:xfrm>
            <a:off x="655638" y="230865"/>
            <a:ext cx="5436750" cy="435292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220309" y="3592693"/>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approachVote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2" name="Picture 1">
            <a:extLst>
              <a:ext uri="{FF2B5EF4-FFF2-40B4-BE49-F238E27FC236}">
                <a16:creationId xmlns:a16="http://schemas.microsoft.com/office/drawing/2014/main" id="{4AA39060-1C70-4908-8F24-0EC9FA3723AB}"/>
              </a:ext>
            </a:extLst>
          </p:cNvPr>
          <p:cNvPicPr>
            <a:picLocks noChangeAspect="1"/>
          </p:cNvPicPr>
          <p:nvPr/>
        </p:nvPicPr>
        <p:blipFill>
          <a:blip r:embed="rId4"/>
          <a:stretch>
            <a:fillRect/>
          </a:stretch>
        </p:blipFill>
        <p:spPr>
          <a:xfrm>
            <a:off x="6303364" y="350575"/>
            <a:ext cx="2733675" cy="1666875"/>
          </a:xfrm>
          <a:prstGeom prst="rect">
            <a:avLst/>
          </a:prstGeom>
        </p:spPr>
      </p:pic>
    </p:spTree>
    <p:extLst>
      <p:ext uri="{BB962C8B-B14F-4D97-AF65-F5344CB8AC3E}">
        <p14:creationId xmlns:p14="http://schemas.microsoft.com/office/powerpoint/2010/main" val="3341465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77</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764483"/>
            <a:ext cx="4644442" cy="3477875"/>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mutators context object</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Mutation type</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User mutations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Authenticating API consumers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Task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Approach model</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The </a:t>
            </a:r>
            <a:r>
              <a:rPr lang="en-US" sz="2000" b="1" kern="1200" dirty="0" err="1">
                <a:solidFill>
                  <a:prstClr val="black"/>
                </a:solidFill>
                <a:latin typeface="Source Code Pro" panose="020B0509030403020204" pitchFamily="49" charset="0"/>
                <a:ea typeface="Source Code Pro" panose="020B0509030403020204" pitchFamily="49" charset="0"/>
                <a:cs typeface="+mn-cs"/>
              </a:rPr>
              <a:t>userDelete</a:t>
            </a:r>
            <a:r>
              <a:rPr lang="en-US" sz="2000" b="1" kern="1200" dirty="0">
                <a:solidFill>
                  <a:prstClr val="black"/>
                </a:solidFill>
                <a:latin typeface="Source Code Pro" panose="020B0509030403020204" pitchFamily="49" charset="0"/>
                <a:ea typeface="Source Code Pro" panose="020B0509030403020204" pitchFamily="49" charset="0"/>
                <a:cs typeface="+mn-cs"/>
              </a:rPr>
              <a:t> mutation</a:t>
            </a:r>
          </a:p>
        </p:txBody>
      </p:sp>
      <p:sp>
        <p:nvSpPr>
          <p:cNvPr id="20" name="Rectangle 19">
            <a:extLst>
              <a:ext uri="{FF2B5EF4-FFF2-40B4-BE49-F238E27FC236}">
                <a16:creationId xmlns:a16="http://schemas.microsoft.com/office/drawing/2014/main" id="{EB5DA4E8-E26B-4E49-9C6B-AAB5916AF78B}"/>
              </a:ext>
            </a:extLst>
          </p:cNvPr>
          <p:cNvSpPr/>
          <p:nvPr/>
        </p:nvSpPr>
        <p:spPr>
          <a:xfrm>
            <a:off x="-2512191" y="1083692"/>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1257302" y="1914689"/>
            <a:ext cx="1962150" cy="1905000"/>
          </a:xfrm>
          <a:prstGeom prst="rect">
            <a:avLst/>
          </a:prstGeom>
        </p:spPr>
      </p:pic>
    </p:spTree>
    <p:extLst>
      <p:ext uri="{BB962C8B-B14F-4D97-AF65-F5344CB8AC3E}">
        <p14:creationId xmlns:p14="http://schemas.microsoft.com/office/powerpoint/2010/main" val="2618607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userDelete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UserDeletePayload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[UserError!]!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deletedUserId: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userDelete: UserDeletePayload!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DD7A7A20-66CD-495E-B7BB-DEAB1F5E781B}"/>
              </a:ext>
            </a:extLst>
          </p:cNvPr>
          <p:cNvPicPr>
            <a:picLocks noChangeAspect="1"/>
          </p:cNvPicPr>
          <p:nvPr/>
        </p:nvPicPr>
        <p:blipFill>
          <a:blip r:embed="rId3"/>
          <a:stretch>
            <a:fillRect/>
          </a:stretch>
        </p:blipFill>
        <p:spPr>
          <a:xfrm>
            <a:off x="5903436" y="928696"/>
            <a:ext cx="2466975" cy="1847850"/>
          </a:xfrm>
          <a:prstGeom prst="rect">
            <a:avLst/>
          </a:prstGeom>
        </p:spPr>
      </p:pic>
    </p:spTree>
    <p:extLst>
      <p:ext uri="{BB962C8B-B14F-4D97-AF65-F5344CB8AC3E}">
        <p14:creationId xmlns:p14="http://schemas.microsoft.com/office/powerpoint/2010/main" val="30619484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82435-CA2F-4FDE-9E82-61250F71EC7C}"/>
              </a:ext>
            </a:extLst>
          </p:cNvPr>
          <p:cNvPicPr>
            <a:picLocks noChangeAspect="1"/>
          </p:cNvPicPr>
          <p:nvPr/>
        </p:nvPicPr>
        <p:blipFill>
          <a:blip r:embed="rId3"/>
          <a:stretch>
            <a:fillRect/>
          </a:stretch>
        </p:blipFill>
        <p:spPr>
          <a:xfrm>
            <a:off x="569912" y="139142"/>
            <a:ext cx="5972175" cy="453390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572000" y="470458"/>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userDelete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2" name="Picture 1">
            <a:extLst>
              <a:ext uri="{FF2B5EF4-FFF2-40B4-BE49-F238E27FC236}">
                <a16:creationId xmlns:a16="http://schemas.microsoft.com/office/drawing/2014/main" id="{9D33C493-54E2-4514-A0C0-913988F5F8EB}"/>
              </a:ext>
            </a:extLst>
          </p:cNvPr>
          <p:cNvPicPr>
            <a:picLocks noChangeAspect="1"/>
          </p:cNvPicPr>
          <p:nvPr/>
        </p:nvPicPr>
        <p:blipFill>
          <a:blip r:embed="rId4"/>
          <a:stretch>
            <a:fillRect/>
          </a:stretch>
        </p:blipFill>
        <p:spPr>
          <a:xfrm>
            <a:off x="7154225" y="2768042"/>
            <a:ext cx="1905000" cy="1905000"/>
          </a:xfrm>
          <a:prstGeom prst="rect">
            <a:avLst/>
          </a:prstGeom>
        </p:spPr>
      </p:pic>
    </p:spTree>
    <p:extLst>
      <p:ext uri="{BB962C8B-B14F-4D97-AF65-F5344CB8AC3E}">
        <p14:creationId xmlns:p14="http://schemas.microsoft.com/office/powerpoint/2010/main" val="2917428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Mutation type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7" name="object 2">
            <a:extLst>
              <a:ext uri="{FF2B5EF4-FFF2-40B4-BE49-F238E27FC236}">
                <a16:creationId xmlns:a16="http://schemas.microsoft.com/office/drawing/2014/main" id="{852CBB93-4513-4F6C-9F5A-AB6ECC10CBC8}"/>
              </a:ext>
            </a:extLst>
          </p:cNvPr>
          <p:cNvSpPr txBox="1"/>
          <p:nvPr/>
        </p:nvSpPr>
        <p:spPr>
          <a:xfrm>
            <a:off x="773589" y="1420808"/>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GraphQLObjectType } from 'graphql';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MutationType = new GraphQLObjectType({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'Mutation',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MutationType;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15B81BE7-C3C6-4876-9AFD-9E26EEFC5B27}"/>
              </a:ext>
            </a:extLst>
          </p:cNvPr>
          <p:cNvPicPr>
            <a:picLocks noChangeAspect="1"/>
          </p:cNvPicPr>
          <p:nvPr/>
        </p:nvPicPr>
        <p:blipFill>
          <a:blip r:embed="rId3"/>
          <a:stretch>
            <a:fillRect/>
          </a:stretch>
        </p:blipFill>
        <p:spPr>
          <a:xfrm>
            <a:off x="5360511" y="2369147"/>
            <a:ext cx="3009900" cy="1524000"/>
          </a:xfrm>
          <a:prstGeom prst="rect">
            <a:avLst/>
          </a:prstGeom>
        </p:spPr>
      </p:pic>
    </p:spTree>
    <p:extLst>
      <p:ext uri="{BB962C8B-B14F-4D97-AF65-F5344CB8AC3E}">
        <p14:creationId xmlns:p14="http://schemas.microsoft.com/office/powerpoint/2010/main" val="3868646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83089" y="2022339"/>
            <a:ext cx="31253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userDelete</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mutation</a:t>
            </a:r>
          </a:p>
        </p:txBody>
      </p:sp>
      <p:pic>
        <p:nvPicPr>
          <p:cNvPr id="3" name="Picture 2">
            <a:extLst>
              <a:ext uri="{FF2B5EF4-FFF2-40B4-BE49-F238E27FC236}">
                <a16:creationId xmlns:a16="http://schemas.microsoft.com/office/drawing/2014/main" id="{57011E8F-DFB2-4523-84C0-6AC6B86B2C56}"/>
              </a:ext>
            </a:extLst>
          </p:cNvPr>
          <p:cNvPicPr>
            <a:picLocks noChangeAspect="1"/>
          </p:cNvPicPr>
          <p:nvPr/>
        </p:nvPicPr>
        <p:blipFill>
          <a:blip r:embed="rId3"/>
          <a:stretch>
            <a:fillRect/>
          </a:stretch>
        </p:blipFill>
        <p:spPr>
          <a:xfrm>
            <a:off x="3429000" y="139142"/>
            <a:ext cx="5327773" cy="4464227"/>
          </a:xfrm>
          <a:prstGeom prst="rect">
            <a:avLst/>
          </a:prstGeom>
        </p:spPr>
      </p:pic>
    </p:spTree>
    <p:extLst>
      <p:ext uri="{BB962C8B-B14F-4D97-AF65-F5344CB8AC3E}">
        <p14:creationId xmlns:p14="http://schemas.microsoft.com/office/powerpoint/2010/main" val="710382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userDelete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71BDE250-E02C-4401-9095-40DC99F59D1D}"/>
              </a:ext>
            </a:extLst>
          </p:cNvPr>
          <p:cNvPicPr>
            <a:picLocks noChangeAspect="1"/>
          </p:cNvPicPr>
          <p:nvPr/>
        </p:nvPicPr>
        <p:blipFill>
          <a:blip r:embed="rId3"/>
          <a:stretch>
            <a:fillRect/>
          </a:stretch>
        </p:blipFill>
        <p:spPr>
          <a:xfrm>
            <a:off x="1039257" y="928697"/>
            <a:ext cx="7065486" cy="3604840"/>
          </a:xfrm>
          <a:prstGeom prst="rect">
            <a:avLst/>
          </a:prstGeom>
        </p:spPr>
      </p:pic>
    </p:spTree>
    <p:extLst>
      <p:ext uri="{BB962C8B-B14F-4D97-AF65-F5344CB8AC3E}">
        <p14:creationId xmlns:p14="http://schemas.microsoft.com/office/powerpoint/2010/main" val="1534768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userDelete mutation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userDelete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userDelete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message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deletedUserId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7F596590-4622-409C-AECC-915655705568}"/>
              </a:ext>
            </a:extLst>
          </p:cNvPr>
          <p:cNvPicPr>
            <a:picLocks noChangeAspect="1"/>
          </p:cNvPicPr>
          <p:nvPr/>
        </p:nvPicPr>
        <p:blipFill>
          <a:blip r:embed="rId3"/>
          <a:stretch>
            <a:fillRect/>
          </a:stretch>
        </p:blipFill>
        <p:spPr>
          <a:xfrm>
            <a:off x="5873675" y="1850987"/>
            <a:ext cx="2759785" cy="2759785"/>
          </a:xfrm>
          <a:prstGeom prst="rect">
            <a:avLst/>
          </a:prstGeom>
        </p:spPr>
      </p:pic>
    </p:spTree>
    <p:extLst>
      <p:ext uri="{BB962C8B-B14F-4D97-AF65-F5344CB8AC3E}">
        <p14:creationId xmlns:p14="http://schemas.microsoft.com/office/powerpoint/2010/main" val="3993703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28585"/>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host mutations,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schema must define a root mutation type.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organize database operations for mutations, you can group them on a single object that you expose as part of the global context for resolvers.</a:t>
            </a:r>
          </a:p>
        </p:txBody>
      </p:sp>
    </p:spTree>
    <p:extLst>
      <p:ext uri="{BB962C8B-B14F-4D97-AF65-F5344CB8AC3E}">
        <p14:creationId xmlns:p14="http://schemas.microsoft.com/office/powerpoint/2010/main" val="3832496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84</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9</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02770" y="764483"/>
            <a:ext cx="4644442" cy="3477875"/>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mutators context object</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Mutation type</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User mutations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Authenticating API consumers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Task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Mutations for the Approach model</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The </a:t>
            </a:r>
            <a:r>
              <a:rPr lang="en-US" sz="2000" kern="1200" dirty="0" err="1">
                <a:solidFill>
                  <a:prstClr val="black"/>
                </a:solidFill>
                <a:latin typeface="Source Code Pro" panose="020B0509030403020204" pitchFamily="49" charset="0"/>
                <a:ea typeface="Source Code Pro" panose="020B0509030403020204" pitchFamily="49" charset="0"/>
                <a:cs typeface="+mn-cs"/>
              </a:rPr>
              <a:t>userDelete</a:t>
            </a:r>
            <a:r>
              <a:rPr lang="en-US" sz="2000" kern="1200" dirty="0">
                <a:solidFill>
                  <a:prstClr val="black"/>
                </a:solidFill>
                <a:latin typeface="Source Code Pro" panose="020B0509030403020204" pitchFamily="49" charset="0"/>
                <a:ea typeface="Source Code Pro" panose="020B0509030403020204" pitchFamily="49" charset="0"/>
                <a:cs typeface="+mn-cs"/>
              </a:rPr>
              <a:t> mutation</a:t>
            </a:r>
          </a:p>
        </p:txBody>
      </p:sp>
      <p:sp>
        <p:nvSpPr>
          <p:cNvPr id="20" name="Rectangle 19">
            <a:extLst>
              <a:ext uri="{FF2B5EF4-FFF2-40B4-BE49-F238E27FC236}">
                <a16:creationId xmlns:a16="http://schemas.microsoft.com/office/drawing/2014/main" id="{EB5DA4E8-E26B-4E49-9C6B-AAB5916AF78B}"/>
              </a:ext>
            </a:extLst>
          </p:cNvPr>
          <p:cNvSpPr/>
          <p:nvPr/>
        </p:nvSpPr>
        <p:spPr>
          <a:xfrm>
            <a:off x="-2512191" y="1083692"/>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1257302" y="1914689"/>
            <a:ext cx="1962150" cy="1905000"/>
          </a:xfrm>
          <a:prstGeom prst="rect">
            <a:avLst/>
          </a:prstGeom>
        </p:spPr>
      </p:pic>
    </p:spTree>
    <p:extLst>
      <p:ext uri="{BB962C8B-B14F-4D97-AF65-F5344CB8AC3E}">
        <p14:creationId xmlns:p14="http://schemas.microsoft.com/office/powerpoint/2010/main" val="1046126914"/>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4">
      <a:majorFont>
        <a:latin typeface="Gill Sans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24835</TotalTime>
  <Words>6775</Words>
  <Application>Microsoft Office PowerPoint</Application>
  <PresentationFormat>On-screen Show (16:9)</PresentationFormat>
  <Paragraphs>679</Paragraphs>
  <Slides>84</Slides>
  <Notes>84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84</vt:i4>
      </vt:variant>
    </vt:vector>
  </HeadingPairs>
  <TitlesOfParts>
    <vt:vector size="100" baseType="lpstr">
      <vt:lpstr>Amatic SC</vt:lpstr>
      <vt:lpstr>Arial</vt:lpstr>
      <vt:lpstr>Calibri</vt:lpstr>
      <vt:lpstr>Calibri Light</vt:lpstr>
      <vt:lpstr>Century Gothic</vt:lpstr>
      <vt:lpstr>Gill Sans MT</vt:lpstr>
      <vt:lpstr>Gill Sans MT Condensed</vt:lpstr>
      <vt:lpstr>inherit</vt:lpstr>
      <vt:lpstr>Lato</vt:lpstr>
      <vt:lpstr>Merriweather</vt:lpstr>
      <vt:lpstr>open sans</vt:lpstr>
      <vt:lpstr>Palatino Linotype</vt:lpstr>
      <vt:lpstr>Poppins Bold</vt:lpstr>
      <vt:lpstr>Source Code Pro</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509</cp:revision>
  <dcterms:modified xsi:type="dcterms:W3CDTF">2022-01-02T15:39:59Z</dcterms:modified>
</cp:coreProperties>
</file>